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298" r:id="rId3"/>
    <p:sldId id="258" r:id="rId4"/>
    <p:sldId id="259" r:id="rId5"/>
    <p:sldId id="260" r:id="rId6"/>
    <p:sldId id="262" r:id="rId7"/>
    <p:sldId id="263" r:id="rId8"/>
    <p:sldId id="264" r:id="rId9"/>
    <p:sldId id="300" r:id="rId10"/>
    <p:sldId id="301" r:id="rId11"/>
    <p:sldId id="267" r:id="rId12"/>
    <p:sldId id="268" r:id="rId13"/>
    <p:sldId id="269" r:id="rId14"/>
    <p:sldId id="302" r:id="rId15"/>
  </p:sldIdLst>
  <p:sldSz cx="18288000" cy="10287000"/>
  <p:notesSz cx="18288000" cy="10287000"/>
  <p:embeddedFontLst>
    <p:embeddedFont>
      <p:font typeface="Bahnschrift SemiBold" panose="020B0502040204020203" pitchFamily="34" charset="0"/>
      <p:bold r:id="rId17"/>
    </p:embeddedFont>
    <p:embeddedFont>
      <p:font typeface="DWSQFQ+Garet Regular" panose="020B0604020202020204" charset="-18"/>
      <p:regular r:id="rId18"/>
    </p:embeddedFont>
    <p:embeddedFont>
      <p:font typeface="HCHUWJ+Garet Regular" panose="020B0604020202020204" charset="-18"/>
      <p:regular r:id="rId19"/>
    </p:embeddedFont>
    <p:embeddedFont>
      <p:font typeface="KUWMWH+Garet Bold" panose="020B0604020202020204" charset="-18"/>
      <p:regular r:id="rId20"/>
    </p:embeddedFont>
    <p:embeddedFont>
      <p:font typeface="MGFSRU+Bebas Neue Bold" panose="020B0604020202020204" charset="-18"/>
      <p:regular r:id="rId21"/>
    </p:embeddedFont>
    <p:embeddedFont>
      <p:font typeface="MRNWPI+Garet Regular" panose="020B0604020202020204" charset="-18"/>
      <p:regular r:id="rId22"/>
    </p:embeddedFont>
    <p:embeddedFont>
      <p:font typeface="SEQIPK+Garet Bold" panose="020B0604020202020204" charset="-18"/>
      <p:regular r:id="rId23"/>
    </p:embeddedFont>
    <p:embeddedFont>
      <p:font typeface="UKUFLV+Bebas Neue Bold" panose="020B0604020202020204" charset="-18"/>
      <p:regular r:id="rId24"/>
    </p:embeddedFont>
    <p:embeddedFont>
      <p:font typeface="VVKLBQ+Garet Bold" panose="020B0604020202020204" charset="-18"/>
      <p:regular r:id="rId25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F1EC"/>
    <a:srgbClr val="C3ECE8"/>
    <a:srgbClr val="E2F1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FAE672-A9DD-44F3-97DB-CA685EDEC015}" v="3" dt="2024-07-14T19:50:51.381"/>
    <p1510:client id="{9FE63C18-69FE-4444-A582-0557800F619F}" v="24" dt="2024-07-15T12:41:24.781"/>
    <p1510:client id="{CE1BEC0B-D507-48A7-A426-F654C036F5CC}" v="1" dt="2024-07-14T13:41:07.1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474" y="-282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F6A035-3085-44A8-8E1C-15F2D94C63E2}" type="datetimeFigureOut">
              <a:rPr lang="cs-CZ" smtClean="0"/>
              <a:t>17.07.2024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04A1F6-B687-4352-B82E-DB05C40B29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3196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anna.dostalova@zskosinova.cz" TargetMode="External"/><Relationship Id="rId3" Type="http://schemas.openxmlformats.org/officeDocument/2006/relationships/image" Target="../media/image2.png"/><Relationship Id="rId7" Type="http://schemas.openxmlformats.org/officeDocument/2006/relationships/hyperlink" Target="mailto:tereza.vintrova@zskosinova.cz" TargetMode="External"/><Relationship Id="rId2" Type="http://schemas.openxmlformats.org/officeDocument/2006/relationships/hyperlink" Target="https://www.linkedin.com/in/marta-kol%C3%ADnsk%C3%A1-257450220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martakolinska.m@gmail.com" TargetMode="External"/><Relationship Id="rId5" Type="http://schemas.openxmlformats.org/officeDocument/2006/relationships/hyperlink" Target="mailto:marta.kolinska@zskosinova.cz" TargetMode="External"/><Relationship Id="rId4" Type="http://schemas.openxmlformats.org/officeDocument/2006/relationships/hyperlink" Target="mailto:boris.micanek@zskosinova.cz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A23589CE-774B-7A26-0CFF-F5AD375819DA}"/>
              </a:ext>
            </a:extLst>
          </p:cNvPr>
          <p:cNvSpPr/>
          <p:nvPr/>
        </p:nvSpPr>
        <p:spPr>
          <a:xfrm>
            <a:off x="5831632" y="2551212"/>
            <a:ext cx="1224136" cy="936104"/>
          </a:xfrm>
          <a:prstGeom prst="rect">
            <a:avLst/>
          </a:prstGeom>
          <a:solidFill>
            <a:srgbClr val="E2F1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object 3"/>
          <p:cNvSpPr txBox="1"/>
          <p:nvPr/>
        </p:nvSpPr>
        <p:spPr>
          <a:xfrm>
            <a:off x="403221" y="635997"/>
            <a:ext cx="16157603" cy="39817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42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4800" dirty="0">
                <a:solidFill>
                  <a:srgbClr val="CC3740"/>
                </a:solidFill>
                <a:latin typeface="Aptos" panose="020B0004020202020204" pitchFamily="34" charset="0"/>
                <a:cs typeface="MGFSRU+Bebas Neue Bold"/>
              </a:rPr>
              <a:t>1. </a:t>
            </a:r>
            <a:r>
              <a:rPr sz="14800" dirty="0">
                <a:solidFill>
                  <a:srgbClr val="CC3740"/>
                </a:solidFill>
                <a:latin typeface="Aptos" panose="020B0004020202020204" pitchFamily="34" charset="0"/>
                <a:cs typeface="MGFSRU+Bebas Neue Bold"/>
              </a:rPr>
              <a:t>TŘÍDA</a:t>
            </a:r>
            <a:r>
              <a:rPr lang="cs-CZ" sz="14800" dirty="0">
                <a:solidFill>
                  <a:srgbClr val="CC3740"/>
                </a:solidFill>
                <a:latin typeface="Aptos" panose="020B0004020202020204" pitchFamily="34" charset="0"/>
                <a:cs typeface="MGFSRU+Bebas Neue Bold"/>
              </a:rPr>
              <a:t> pro</a:t>
            </a:r>
            <a:r>
              <a:rPr sz="14800" spc="-1403" dirty="0">
                <a:solidFill>
                  <a:srgbClr val="CC3740"/>
                </a:solidFill>
                <a:latin typeface="Aptos" panose="020B0004020202020204" pitchFamily="34" charset="0"/>
                <a:cs typeface="MGFSRU+Bebas Neue Bold"/>
              </a:rPr>
              <a:t> </a:t>
            </a:r>
            <a:r>
              <a:rPr sz="14800" dirty="0">
                <a:solidFill>
                  <a:srgbClr val="CC3740"/>
                </a:solidFill>
                <a:latin typeface="Aptos" panose="020B0004020202020204" pitchFamily="34" charset="0"/>
                <a:cs typeface="MGFSRU+Bebas Neue Bold"/>
              </a:rPr>
              <a:t>BUDOUCNOST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28700" y="4728676"/>
            <a:ext cx="5129762" cy="493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72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2A4057"/>
                </a:solidFill>
                <a:latin typeface="Aptos" panose="020B0004020202020204" pitchFamily="34" charset="0"/>
                <a:cs typeface="DWSQFQ+Garet Regular"/>
              </a:rPr>
              <a:t>"Škola pro udržitelný život."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28700" y="5714971"/>
            <a:ext cx="9784314" cy="10003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72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2A4057"/>
                </a:solidFill>
                <a:latin typeface="Aptos" panose="020B0004020202020204" pitchFamily="34" charset="0"/>
                <a:cs typeface="VVKLBQ+Garet Bold"/>
              </a:rPr>
              <a:t>Provázíme děti na cestě ke schopnosti být aktérem</a:t>
            </a:r>
          </a:p>
          <a:p>
            <a:pPr marL="0" marR="0">
              <a:lnSpc>
                <a:spcPts val="3883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2A4057"/>
                </a:solidFill>
                <a:latin typeface="Aptos" panose="020B0004020202020204" pitchFamily="34" charset="0"/>
                <a:cs typeface="VVKLBQ+Garet Bold"/>
              </a:rPr>
              <a:t>kvalitní budoucnosti své, i místa, kde žijeme.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-31533"/>
            <a:ext cx="18288000" cy="10286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223121" y="168472"/>
            <a:ext cx="15265696" cy="12575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3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7100" b="1" dirty="0">
                <a:solidFill>
                  <a:srgbClr val="CC3740"/>
                </a:solidFill>
                <a:latin typeface="SEQIPK+Garet Bold"/>
                <a:cs typeface="SEQIPK+Garet Bold"/>
              </a:rPr>
              <a:t>Co bude potřeba zajistit </a:t>
            </a:r>
            <a:r>
              <a:rPr lang="cs-CZ" sz="7100" b="1" dirty="0">
                <a:solidFill>
                  <a:srgbClr val="CC3740"/>
                </a:solidFill>
                <a:latin typeface="SEQIPK+Garet Bold"/>
                <a:cs typeface="SEQIPK+Garet Bold"/>
                <a:sym typeface="Wingdings" panose="05000000000000000000" pitchFamily="2" charset="2"/>
              </a:rPr>
              <a:t> </a:t>
            </a:r>
            <a:endParaRPr sz="7100" b="1" dirty="0">
              <a:solidFill>
                <a:srgbClr val="CC3740"/>
              </a:solidFill>
              <a:latin typeface="SEQIPK+Garet Bold"/>
              <a:cs typeface="SEQIPK+Garet Bold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59231B3-F537-0614-F4C4-5DC562808CE9}"/>
              </a:ext>
            </a:extLst>
          </p:cNvPr>
          <p:cNvSpPr txBox="1"/>
          <p:nvPr/>
        </p:nvSpPr>
        <p:spPr>
          <a:xfrm>
            <a:off x="323021" y="1419944"/>
            <a:ext cx="17065896" cy="8840497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cs-CZ" sz="2400" b="1" kern="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cs-CZ" sz="2400" b="1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Výtvarné potřeby</a:t>
            </a:r>
            <a:r>
              <a:rPr lang="cs-CZ" sz="2400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cs-CZ" sz="2000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cs-CZ" sz="2400" u="heavy" kern="0" dirty="0">
                <a:effectLst/>
                <a:uFill>
                  <a:solidFill>
                    <a:srgbClr val="8DD873"/>
                  </a:solidFill>
                </a:u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Kufřík/krabice</a:t>
            </a:r>
            <a:r>
              <a:rPr lang="cs-CZ" sz="2400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 uložení všech výtvarných potřeb</a:t>
            </a:r>
            <a:endParaRPr lang="cs-CZ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cs-CZ" sz="2400" u="heavy" kern="0" dirty="0">
                <a:effectLst/>
                <a:uFill>
                  <a:solidFill>
                    <a:srgbClr val="8DD873"/>
                  </a:solidFill>
                </a:u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Umělohmotný kelímek</a:t>
            </a:r>
            <a:endParaRPr lang="cs-CZ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cs-CZ" sz="2400" u="heavy" kern="0" dirty="0">
                <a:effectLst/>
                <a:uFill>
                  <a:solidFill>
                    <a:srgbClr val="8DD873"/>
                  </a:solidFill>
                </a:u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Temperové barvy</a:t>
            </a:r>
            <a:endParaRPr lang="cs-CZ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cs-CZ" sz="2400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Suché pastely</a:t>
            </a:r>
            <a:endParaRPr lang="cs-CZ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cs-CZ" sz="2400" u="heavy" kern="0" dirty="0">
                <a:effectLst/>
                <a:uFill>
                  <a:solidFill>
                    <a:srgbClr val="8DD873"/>
                  </a:solidFill>
                </a:u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Pevný igelitový ubrus 45x55</a:t>
            </a:r>
            <a:endParaRPr lang="cs-CZ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cs-CZ" sz="2400" u="sng" kern="0" dirty="0">
                <a:effectLst/>
                <a:uFill>
                  <a:solidFill>
                    <a:srgbClr val="8DD873"/>
                  </a:solidFill>
                </a:u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Voskovky</a:t>
            </a:r>
            <a:endParaRPr lang="cs-CZ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cs-CZ" sz="2400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Vodové barvy</a:t>
            </a:r>
            <a:endParaRPr lang="cs-CZ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cs-CZ" sz="2400" u="heavy" kern="0" dirty="0">
                <a:effectLst/>
                <a:uFill>
                  <a:solidFill>
                    <a:srgbClr val="8DD873"/>
                  </a:solidFill>
                </a:u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Štětce</a:t>
            </a:r>
            <a:r>
              <a:rPr lang="cs-CZ" sz="2400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(kulaté i ploché)</a:t>
            </a:r>
            <a:endParaRPr lang="cs-CZ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cs-CZ" sz="2400" u="heavy" kern="0" dirty="0">
                <a:effectLst/>
                <a:uFill>
                  <a:solidFill>
                    <a:srgbClr val="8DD873"/>
                  </a:solidFill>
                </a:u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Lepidlo</a:t>
            </a:r>
            <a:endParaRPr lang="cs-CZ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cs-CZ" sz="2400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Dětské </a:t>
            </a:r>
            <a:r>
              <a:rPr lang="cs-CZ" sz="2400" u="heavy" kern="0" dirty="0">
                <a:effectLst/>
                <a:uFill>
                  <a:solidFill>
                    <a:srgbClr val="8DD873"/>
                  </a:solidFill>
                </a:u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nůžky</a:t>
            </a:r>
            <a:r>
              <a:rPr lang="cs-CZ" sz="2400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(s kulatými hroty)</a:t>
            </a:r>
            <a:endParaRPr lang="cs-CZ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cs-CZ" sz="2400" u="heavy" kern="0" dirty="0">
                <a:effectLst/>
                <a:uFill>
                  <a:solidFill>
                    <a:srgbClr val="8DD873"/>
                  </a:solidFill>
                </a:u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Barevné papíry</a:t>
            </a:r>
            <a:endParaRPr lang="cs-CZ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cs-CZ" sz="2400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Plastelína</a:t>
            </a:r>
            <a:endParaRPr lang="cs-CZ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cs-CZ" sz="2400" u="heavy" kern="0" dirty="0">
                <a:effectLst/>
                <a:uFill>
                  <a:solidFill>
                    <a:srgbClr val="8DD873"/>
                  </a:solidFill>
                </a:u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Pracovní oblečení</a:t>
            </a:r>
            <a:r>
              <a:rPr lang="cs-CZ" sz="2400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(zástěra nebo tričko)</a:t>
            </a:r>
            <a:endParaRPr lang="cs-CZ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cs-CZ" sz="2400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Desky na výkresy A3</a:t>
            </a:r>
            <a:endParaRPr lang="cs-CZ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cs-CZ" sz="2400" b="1" kern="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sz="2400" b="1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Mazací tabulky</a:t>
            </a:r>
            <a:r>
              <a:rPr lang="cs-CZ" sz="2400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cs-CZ" sz="2000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cs-CZ" sz="2400" u="heavy" kern="0" dirty="0">
                <a:effectLst/>
                <a:uFill>
                  <a:solidFill>
                    <a:srgbClr val="8DD873"/>
                  </a:solidFill>
                </a:u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Bílé mazací tabulky (A4)</a:t>
            </a:r>
            <a:endParaRPr lang="cs-CZ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cs-CZ" sz="2400" u="heavy" kern="0" dirty="0">
                <a:effectLst/>
                <a:uFill>
                  <a:solidFill>
                    <a:srgbClr val="8DD873"/>
                  </a:solidFill>
                </a:u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Mazací fixy</a:t>
            </a:r>
            <a:r>
              <a:rPr lang="cs-CZ" sz="2400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(suché mazací fixy) a </a:t>
            </a:r>
            <a:r>
              <a:rPr lang="cs-CZ" sz="2400" u="heavy" kern="0" dirty="0">
                <a:effectLst/>
                <a:uFill>
                  <a:solidFill>
                    <a:srgbClr val="8DD873"/>
                  </a:solidFill>
                </a:u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mazací houbička nebo hadřík</a:t>
            </a:r>
            <a:endParaRPr lang="cs-CZ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SzPts val="1000"/>
              <a:tabLst>
                <a:tab pos="457200" algn="l"/>
              </a:tabLst>
            </a:pPr>
            <a:r>
              <a:rPr lang="cs-CZ" sz="2400" b="1" kern="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sz="2400" b="1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Sluchátka</a:t>
            </a:r>
            <a:r>
              <a:rPr lang="cs-CZ" sz="2400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cs-CZ" sz="2000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2400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 práci s multimediálními výukovými materiály</a:t>
            </a:r>
            <a:endParaRPr lang="cs-CZ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SzPts val="1000"/>
              <a:tabLst>
                <a:tab pos="457200" algn="l"/>
              </a:tabLst>
            </a:pPr>
            <a:r>
              <a:rPr lang="cs-CZ" sz="2400" b="1" kern="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sz="2400" b="1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Pomůcky pro badatelsky orientované činnosti</a:t>
            </a:r>
            <a:endParaRPr lang="cs-CZ" sz="2000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2400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Lupa</a:t>
            </a:r>
            <a:endParaRPr lang="cs-CZ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2400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Zápisníček pro pozorování a experimenty</a:t>
            </a:r>
            <a:endParaRPr lang="cs-CZ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cs-CZ" sz="2400" b="1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Zdravotní pomůcky</a:t>
            </a:r>
            <a:r>
              <a:rPr lang="cs-CZ" sz="2400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cs-CZ" sz="2000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cs-CZ" sz="2400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Sedací vak nebo podsedák pro pohodlné sezení</a:t>
            </a:r>
            <a:endParaRPr lang="cs-CZ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SzPts val="1000"/>
              <a:tabLst>
                <a:tab pos="457200" algn="l"/>
              </a:tabLst>
            </a:pPr>
            <a:r>
              <a:rPr lang="cs-CZ" sz="2400" b="1" kern="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cs-CZ" sz="2400" b="1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Hygienické potřeby:</a:t>
            </a:r>
            <a:endParaRPr lang="cs-CZ" sz="2000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ourier New" panose="02070309020205020404" pitchFamily="49" charset="0"/>
              <a:buChar char="o"/>
              <a:tabLst>
                <a:tab pos="457200" algn="l"/>
                <a:tab pos="914400" algn="l"/>
              </a:tabLst>
            </a:pPr>
            <a:r>
              <a:rPr lang="cs-CZ" sz="2400" u="heavy" kern="0" dirty="0">
                <a:effectLst/>
                <a:uFill>
                  <a:solidFill>
                    <a:srgbClr val="8DD873"/>
                  </a:solidFill>
                </a:u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Podepsaný malý ručník</a:t>
            </a:r>
            <a:endParaRPr lang="cs-CZ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cs-CZ" sz="2400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Kapesníčky (nejlépe box 2OOks)</a:t>
            </a:r>
            <a:endParaRPr lang="cs-CZ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cs-CZ" sz="2400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2x role papírových utěrek</a:t>
            </a:r>
            <a:r>
              <a:rPr lang="cs-CZ" sz="2400" b="1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(na ruce, polité lavice při práci apod.)</a:t>
            </a:r>
            <a:endParaRPr lang="cs-CZ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SzPts val="1000"/>
              <a:tabLst>
                <a:tab pos="457200" algn="l"/>
              </a:tabLst>
            </a:pPr>
            <a:r>
              <a:rPr lang="cs-CZ" sz="2400" b="1" kern="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r>
              <a:rPr lang="cs-CZ" sz="2400" b="1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Předčasní čtenáři:</a:t>
            </a:r>
            <a:endParaRPr lang="cs-CZ" sz="2000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2400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Knihy na čtení (stačí 1-2)</a:t>
            </a:r>
            <a:endParaRPr lang="cs-CZ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SzPts val="1000"/>
              <a:tabLst>
                <a:tab pos="457200" algn="l"/>
              </a:tabLst>
            </a:pPr>
            <a:r>
              <a:rPr lang="cs-CZ" sz="2400" b="1" u="heavy" kern="0" dirty="0">
                <a:uFill>
                  <a:solidFill>
                    <a:srgbClr val="8DD873"/>
                  </a:solidFill>
                </a:u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cs-CZ" sz="2400" b="1" u="heavy" kern="0" dirty="0">
                <a:effectLst/>
                <a:uFill>
                  <a:solidFill>
                    <a:srgbClr val="8DD873"/>
                  </a:solidFill>
                </a:u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Cvičební úbor v tašce/pytlíku</a:t>
            </a:r>
            <a:endParaRPr lang="cs-CZ" sz="2000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2400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Tričko</a:t>
            </a:r>
            <a:endParaRPr lang="cs-CZ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2400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Kraťasy</a:t>
            </a:r>
            <a:endParaRPr lang="cs-CZ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2400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Tepláky</a:t>
            </a:r>
            <a:endParaRPr lang="cs-CZ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cs-CZ" sz="2400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Cvičky/sálová obuv</a:t>
            </a:r>
            <a:endParaRPr lang="cs-CZ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426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">
            <a:extLst>
              <a:ext uri="{FF2B5EF4-FFF2-40B4-BE49-F238E27FC236}">
                <a16:creationId xmlns:a16="http://schemas.microsoft.com/office/drawing/2014/main" id="{4F9B8B4B-8BC4-A4B0-9844-A3E0362087A2}"/>
              </a:ext>
            </a:extLst>
          </p:cNvPr>
          <p:cNvSpPr/>
          <p:nvPr/>
        </p:nvSpPr>
        <p:spPr>
          <a:xfrm>
            <a:off x="0" y="-31533"/>
            <a:ext cx="18288000" cy="10286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719064" y="463095"/>
            <a:ext cx="16849872" cy="16687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788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5400" spc="-618" dirty="0">
                <a:solidFill>
                  <a:srgbClr val="CC3740"/>
                </a:solidFill>
                <a:latin typeface="Bahnschrift SemiBold" panose="020B0502040204020203" pitchFamily="34" charset="0"/>
                <a:cs typeface="OTULWC+Bebas Neue Bold"/>
              </a:rPr>
              <a:t>PĚKNĚ PROSÍME - JEN POKUD MÁTE MOŽNOST – BUDEME VDĚČNÍ ZA DAROVÁNÍ/ PŮJČENÍ</a:t>
            </a:r>
            <a:endParaRPr sz="5400" dirty="0">
              <a:solidFill>
                <a:srgbClr val="CC3740"/>
              </a:solidFill>
              <a:latin typeface="Bahnschrift SemiBold" panose="020B0502040204020203" pitchFamily="34" charset="0"/>
              <a:cs typeface="OTULWC+Bebas Neue 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83160" y="2829448"/>
            <a:ext cx="3202644" cy="498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26"/>
              </a:lnSpc>
              <a:spcBef>
                <a:spcPts val="0"/>
              </a:spcBef>
              <a:spcAft>
                <a:spcPts val="0"/>
              </a:spcAft>
            </a:pPr>
            <a:r>
              <a:rPr sz="2500" b="1" dirty="0">
                <a:solidFill>
                  <a:srgbClr val="2A4057"/>
                </a:solidFill>
                <a:latin typeface="SEQIPK+Garet Bold"/>
                <a:cs typeface="SEQIPK+Garet Bold"/>
              </a:rPr>
              <a:t>Zbytkový materiál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123109" y="3352629"/>
            <a:ext cx="2921907" cy="4350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26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2A4057"/>
                </a:solidFill>
                <a:latin typeface="Aptos" panose="020B0004020202020204" pitchFamily="34" charset="0"/>
                <a:cs typeface="MRNWPI+Garet Regular"/>
              </a:rPr>
              <a:t>STARÉ ČASOPISY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123109" y="3790779"/>
            <a:ext cx="8992820" cy="225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26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2A4057"/>
                </a:solidFill>
                <a:latin typeface="Aptos" panose="020B0004020202020204" pitchFamily="34" charset="0"/>
                <a:cs typeface="MRNWPI+Garet Regular"/>
              </a:rPr>
              <a:t>OŘEZOVÝ PAPÍROVÝ/ </a:t>
            </a:r>
            <a:r>
              <a:rPr lang="cs-CZ" sz="2500" dirty="0" err="1">
                <a:solidFill>
                  <a:srgbClr val="2A4057"/>
                </a:solidFill>
                <a:latin typeface="Aptos" panose="020B0004020202020204" pitchFamily="34" charset="0"/>
                <a:cs typeface="MRNWPI+Garet Regular"/>
              </a:rPr>
              <a:t>TExTILN</a:t>
            </a:r>
            <a:r>
              <a:rPr sz="2500" dirty="0">
                <a:solidFill>
                  <a:srgbClr val="2A4057"/>
                </a:solidFill>
                <a:latin typeface="Aptos" panose="020B0004020202020204" pitchFamily="34" charset="0"/>
                <a:cs typeface="MRNWPI+Garet Regular"/>
              </a:rPr>
              <a:t>Í/ SAMOLEPICÍ MATERIÁL</a:t>
            </a:r>
          </a:p>
          <a:p>
            <a:pPr marL="0" marR="0">
              <a:lnSpc>
                <a:spcPts val="3450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2A4057"/>
                </a:solidFill>
                <a:latin typeface="Aptos" panose="020B0004020202020204" pitchFamily="34" charset="0"/>
                <a:cs typeface="MRNWPI+Garet Regular"/>
              </a:rPr>
              <a:t>KNOFLÍKY, BAVLNKY, BAREVNÉ UBROUSKY</a:t>
            </a:r>
          </a:p>
          <a:p>
            <a:pPr marL="0" marR="0">
              <a:lnSpc>
                <a:spcPts val="3450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2A4057"/>
                </a:solidFill>
                <a:latin typeface="Aptos" panose="020B0004020202020204" pitchFamily="34" charset="0"/>
                <a:cs typeface="MRNWPI+Garet Regular"/>
              </a:rPr>
              <a:t>HŘEBÍKY, NAPÍNÁČKY, DŘEVĚNÉ DESTIČKY, HRANOLY</a:t>
            </a:r>
          </a:p>
          <a:p>
            <a:pPr marL="0" marR="0">
              <a:lnSpc>
                <a:spcPts val="3450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2A4057"/>
                </a:solidFill>
                <a:latin typeface="Aptos" panose="020B0004020202020204" pitchFamily="34" charset="0"/>
                <a:cs typeface="MRNWPI+Garet Regular"/>
              </a:rPr>
              <a:t>KLÍČE, OZUBENÁ KOLEČKA, SVORKY, ŘETÍZKY</a:t>
            </a:r>
          </a:p>
          <a:p>
            <a:pPr marL="0" marR="0">
              <a:lnSpc>
                <a:spcPts val="3450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2A4057"/>
                </a:solidFill>
                <a:latin typeface="Aptos" panose="020B0004020202020204" pitchFamily="34" charset="0"/>
                <a:cs typeface="MRNWPI+Garet Regular"/>
              </a:rPr>
              <a:t>KVĚTINÁČE, HLÍNA, KVĚTINY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583160" y="6139891"/>
            <a:ext cx="8076804" cy="2008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66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2A4057"/>
                </a:solidFill>
                <a:latin typeface="Aptos" panose="020B0004020202020204" pitchFamily="34" charset="0"/>
                <a:cs typeface="SEQIPK+Garet Bold"/>
              </a:rPr>
              <a:t>Možnost daru/zapůjčení/zařízení</a:t>
            </a:r>
          </a:p>
          <a:p>
            <a:pPr marL="605432" marR="0">
              <a:lnSpc>
                <a:spcPts val="390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2A4057"/>
                </a:solidFill>
                <a:latin typeface="Aptos" panose="020B0004020202020204" pitchFamily="34" charset="0"/>
                <a:cs typeface="MRNWPI+Garet Regular"/>
              </a:rPr>
              <a:t>EXKURSE, </a:t>
            </a:r>
            <a:endParaRPr lang="cs-CZ" sz="2800" dirty="0">
              <a:solidFill>
                <a:srgbClr val="2A4057"/>
              </a:solidFill>
              <a:latin typeface="Aptos" panose="020B0004020202020204" pitchFamily="34" charset="0"/>
              <a:cs typeface="MRNWPI+Garet Regular"/>
            </a:endParaRPr>
          </a:p>
          <a:p>
            <a:pPr marL="605432" marR="0">
              <a:lnSpc>
                <a:spcPts val="390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2A4057"/>
                </a:solidFill>
                <a:latin typeface="Aptos" panose="020B0004020202020204" pitchFamily="34" charset="0"/>
                <a:cs typeface="MRNWPI+Garet Regular"/>
              </a:rPr>
              <a:t>KULTURNÍ/SPORTOVNÍ AKCE...</a:t>
            </a:r>
          </a:p>
          <a:p>
            <a:pPr marL="605432" marR="0">
              <a:lnSpc>
                <a:spcPts val="390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2A4057"/>
                </a:solidFill>
                <a:latin typeface="Aptos" panose="020B0004020202020204" pitchFamily="34" charset="0"/>
                <a:cs typeface="MRNWPI+Garet Regular"/>
              </a:rPr>
              <a:t>INSTAX</a:t>
            </a:r>
            <a:r>
              <a:rPr lang="cs-CZ" sz="2800" dirty="0">
                <a:solidFill>
                  <a:srgbClr val="2A4057"/>
                </a:solidFill>
                <a:latin typeface="Aptos" panose="020B0004020202020204" pitchFamily="34" charset="0"/>
                <a:cs typeface="MRNWPI+Garet Regular"/>
              </a:rPr>
              <a:t>, MIKROSKOP</a:t>
            </a:r>
            <a:endParaRPr sz="2800" dirty="0">
              <a:solidFill>
                <a:srgbClr val="2A4057"/>
              </a:solidFill>
              <a:latin typeface="Aptos" panose="020B0004020202020204" pitchFamily="34" charset="0"/>
              <a:cs typeface="MRNWPI+Garet Regular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1"/>
            <a:ext cx="18288000" cy="10286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073253" y="168472"/>
            <a:ext cx="8064661" cy="13463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300"/>
              </a:lnSpc>
              <a:spcBef>
                <a:spcPts val="0"/>
              </a:spcBef>
              <a:spcAft>
                <a:spcPts val="0"/>
              </a:spcAft>
            </a:pPr>
            <a:r>
              <a:rPr sz="7100" b="1" dirty="0">
                <a:solidFill>
                  <a:srgbClr val="CC3740"/>
                </a:solidFill>
                <a:latin typeface="SEQIPK+Garet Bold"/>
                <a:cs typeface="SEQIPK+Garet Bold"/>
              </a:rPr>
              <a:t>ŠKOLNÍ DRUŽINA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91072" y="1933865"/>
            <a:ext cx="14761640" cy="15087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6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MRNWPI+Garet Regular"/>
                <a:cs typeface="MRNWPI+Garet Regular"/>
              </a:rPr>
              <a:t>PRO VYZVEDNUTÍ DĚTÍ Z DRUŽINY POUŽÍVEJTE</a:t>
            </a:r>
            <a:r>
              <a:rPr lang="cs-CZ" sz="2800" dirty="0">
                <a:solidFill>
                  <a:srgbClr val="000000"/>
                </a:solidFill>
                <a:latin typeface="MRNWPI+Garet Regular"/>
                <a:cs typeface="MRNWPI+Garet Regular"/>
              </a:rPr>
              <a:t>, prosíme,</a:t>
            </a:r>
            <a:r>
              <a:rPr sz="2800" dirty="0">
                <a:solidFill>
                  <a:srgbClr val="000000"/>
                </a:solidFill>
                <a:latin typeface="MRNWPI+Garet Regular"/>
                <a:cs typeface="MRNWPI+Garet Regular"/>
              </a:rPr>
              <a:t> ZVONEK:</a:t>
            </a:r>
          </a:p>
          <a:p>
            <a:pPr marL="0" marR="0">
              <a:lnSpc>
                <a:spcPts val="390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MRNWPI+Garet Regular"/>
                <a:cs typeface="MRNWPI+Garet Regular"/>
              </a:rPr>
              <a:t>Družina I. oddělení</a:t>
            </a:r>
          </a:p>
          <a:p>
            <a:pPr marL="0" marR="0">
              <a:lnSpc>
                <a:spcPts val="390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MRNWPI+Garet Regular"/>
                <a:cs typeface="MRNWPI+Garet Regular"/>
              </a:rPr>
              <a:t>Družina II. oddělení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91072" y="3915066"/>
            <a:ext cx="6624736" cy="100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6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MRNWPI+Garet Regular"/>
                <a:cs typeface="MRNWPI+Garet Regular"/>
              </a:rPr>
              <a:t>Kontakt:</a:t>
            </a:r>
          </a:p>
          <a:p>
            <a:pPr marL="0" marR="0">
              <a:lnSpc>
                <a:spcPts val="390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MRNWPI+Garet Regular"/>
                <a:cs typeface="MRNWPI+Garet Regular"/>
              </a:rPr>
              <a:t>606 040 204 – v </a:t>
            </a:r>
            <a:r>
              <a:rPr sz="2800" dirty="0" err="1">
                <a:solidFill>
                  <a:srgbClr val="000000"/>
                </a:solidFill>
                <a:latin typeface="MRNWPI+Garet Regular"/>
                <a:cs typeface="MRNWPI+Garet Regular"/>
              </a:rPr>
              <a:t>době</a:t>
            </a:r>
            <a:r>
              <a:rPr lang="cs-CZ" sz="2800" dirty="0">
                <a:solidFill>
                  <a:srgbClr val="000000"/>
                </a:solidFill>
                <a:latin typeface="MRNWPI+Garet Regular"/>
                <a:cs typeface="MRNWPI+Garet Regular"/>
              </a:rPr>
              <a:t> </a:t>
            </a:r>
            <a:r>
              <a:rPr sz="2800" dirty="0" err="1">
                <a:solidFill>
                  <a:srgbClr val="000000"/>
                </a:solidFill>
                <a:latin typeface="MRNWPI+Garet Regular"/>
                <a:cs typeface="MRNWPI+Garet Regular"/>
              </a:rPr>
              <a:t>provozu</a:t>
            </a:r>
            <a:r>
              <a:rPr sz="2800" dirty="0">
                <a:solidFill>
                  <a:srgbClr val="000000"/>
                </a:solidFill>
                <a:latin typeface="MRNWPI+Garet Regular"/>
                <a:cs typeface="MRNWPI+Garet Regular"/>
              </a:rPr>
              <a:t> ŠD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91072" y="5400966"/>
            <a:ext cx="3672408" cy="5020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6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MRNWPI+Garet Regular"/>
                <a:cs typeface="MRNWPI+Garet Regular"/>
              </a:rPr>
              <a:t>Provozní </a:t>
            </a:r>
            <a:r>
              <a:rPr sz="2800" dirty="0" err="1">
                <a:solidFill>
                  <a:srgbClr val="000000"/>
                </a:solidFill>
                <a:latin typeface="MRNWPI+Garet Regular"/>
                <a:cs typeface="MRNWPI+Garet Regular"/>
              </a:rPr>
              <a:t>doba</a:t>
            </a:r>
            <a:r>
              <a:rPr sz="2800" dirty="0">
                <a:solidFill>
                  <a:srgbClr val="000000"/>
                </a:solidFill>
                <a:latin typeface="MRNWPI+Garet Regular"/>
                <a:cs typeface="MRNWPI+Garet Regular"/>
              </a:rPr>
              <a:t>:</a:t>
            </a:r>
            <a:r>
              <a:rPr lang="cs-CZ" sz="2800" dirty="0">
                <a:solidFill>
                  <a:srgbClr val="000000"/>
                </a:solidFill>
                <a:latin typeface="MRNWPI+Garet Regular"/>
                <a:cs typeface="MRNWPI+Garet Regular"/>
              </a:rPr>
              <a:t>  </a:t>
            </a:r>
            <a:endParaRPr sz="2800" dirty="0">
              <a:solidFill>
                <a:srgbClr val="000000"/>
              </a:solidFill>
              <a:latin typeface="MRNWPI+Garet Regular"/>
              <a:cs typeface="MRNWPI+Garet Regular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1072" y="6391566"/>
            <a:ext cx="5040560" cy="5020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6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MRNWPI+Garet Regular"/>
                <a:cs typeface="MRNWPI+Garet Regular"/>
              </a:rPr>
              <a:t>6.30 – </a:t>
            </a:r>
            <a:r>
              <a:rPr lang="cs-CZ" sz="2800" dirty="0">
                <a:solidFill>
                  <a:srgbClr val="000000"/>
                </a:solidFill>
                <a:latin typeface="MRNWPI+Garet Regular"/>
                <a:cs typeface="MRNWPI+Garet Regular"/>
              </a:rPr>
              <a:t> </a:t>
            </a:r>
            <a:r>
              <a:rPr lang="cs-CZ" sz="2800" dirty="0">
                <a:solidFill>
                  <a:srgbClr val="000000"/>
                </a:solidFill>
                <a:latin typeface="+mj-lt"/>
                <a:cs typeface="MRNWPI+Garet Regular"/>
              </a:rPr>
              <a:t>8.00</a:t>
            </a:r>
            <a:r>
              <a:rPr lang="cs-CZ" sz="2800" dirty="0">
                <a:solidFill>
                  <a:srgbClr val="000000"/>
                </a:solidFill>
                <a:latin typeface="MRNWPI+Garet Regular"/>
                <a:cs typeface="MRNWPI+Garet Regular"/>
              </a:rPr>
              <a:t> </a:t>
            </a:r>
            <a:r>
              <a:rPr sz="2800" dirty="0">
                <a:solidFill>
                  <a:srgbClr val="000000"/>
                </a:solidFill>
                <a:latin typeface="MRNWPI+Garet Regular"/>
                <a:cs typeface="MRNWPI+Garet Regular"/>
              </a:rPr>
              <a:t> </a:t>
            </a:r>
            <a:r>
              <a:rPr sz="2800" dirty="0" err="1">
                <a:solidFill>
                  <a:srgbClr val="000000"/>
                </a:solidFill>
                <a:latin typeface="MRNWPI+Garet Regular"/>
                <a:cs typeface="MRNWPI+Garet Regular"/>
              </a:rPr>
              <a:t>ranní</a:t>
            </a:r>
            <a:r>
              <a:rPr sz="2800" dirty="0">
                <a:solidFill>
                  <a:srgbClr val="000000"/>
                </a:solidFill>
                <a:latin typeface="MRNWPI+Garet Regular"/>
                <a:cs typeface="MRNWPI+Garet Regular"/>
              </a:rPr>
              <a:t> </a:t>
            </a:r>
            <a:r>
              <a:rPr sz="2800" dirty="0" err="1">
                <a:solidFill>
                  <a:srgbClr val="000000"/>
                </a:solidFill>
                <a:latin typeface="MRNWPI+Garet Regular"/>
                <a:cs typeface="MRNWPI+Garet Regular"/>
              </a:rPr>
              <a:t>družina</a:t>
            </a:r>
            <a:endParaRPr sz="2800" dirty="0">
              <a:solidFill>
                <a:srgbClr val="000000"/>
              </a:solidFill>
              <a:latin typeface="MRNWPI+Garet Regular"/>
              <a:cs typeface="MRNWPI+Garet Regular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1072" y="6886865"/>
            <a:ext cx="17603040" cy="2008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6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MRNWPI+Garet Regular"/>
                <a:cs typeface="MRNWPI+Garet Regular"/>
              </a:rPr>
              <a:t>11.40 – 14.00 oběd, zájmová a odpočinková činnost</a:t>
            </a:r>
          </a:p>
          <a:p>
            <a:pPr marL="0" marR="0">
              <a:lnSpc>
                <a:spcPts val="390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MRNWPI+Garet Regular"/>
                <a:cs typeface="MRNWPI+Garet Regular"/>
              </a:rPr>
              <a:t>1</a:t>
            </a:r>
            <a:r>
              <a:rPr lang="cs-CZ" sz="2800" dirty="0">
                <a:solidFill>
                  <a:srgbClr val="000000"/>
                </a:solidFill>
                <a:latin typeface="MRNWPI+Garet Regular"/>
                <a:cs typeface="MRNWPI+Garet Regular"/>
              </a:rPr>
              <a:t>3.3</a:t>
            </a:r>
            <a:r>
              <a:rPr sz="2800" dirty="0">
                <a:solidFill>
                  <a:srgbClr val="000000"/>
                </a:solidFill>
                <a:latin typeface="MRNWPI+Garet Regular"/>
                <a:cs typeface="MRNWPI+Garet Regular"/>
              </a:rPr>
              <a:t>0 – 15.00 pobyt na hřišti případně venku mimo areál školy, vycházka – nelze vyzvedávat z družiny</a:t>
            </a:r>
          </a:p>
          <a:p>
            <a:pPr marL="0" marR="0">
              <a:lnSpc>
                <a:spcPts val="390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MRNWPI+Garet Regular"/>
                <a:cs typeface="MRNWPI+Garet Regular"/>
              </a:rPr>
              <a:t>15.00 – 16.30 odpočinková a zájmová činnost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295598" y="4381958"/>
            <a:ext cx="17301868" cy="207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66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800" dirty="0">
                <a:solidFill>
                  <a:srgbClr val="000000"/>
                </a:solidFill>
                <a:latin typeface="MRNWPI+Garet Regular"/>
                <a:cs typeface="MRNWPI+Garet Regular"/>
              </a:rPr>
              <a:t>Prosíme o respektování </a:t>
            </a:r>
            <a:r>
              <a:rPr lang="cs-CZ" sz="2800" dirty="0" err="1">
                <a:solidFill>
                  <a:srgbClr val="000000"/>
                </a:solidFill>
                <a:latin typeface="MRNWPI+Garet Regular"/>
                <a:cs typeface="MRNWPI+Garet Regular"/>
              </a:rPr>
              <a:t>tétto</a:t>
            </a:r>
            <a:r>
              <a:rPr lang="cs-CZ" sz="2800" dirty="0">
                <a:solidFill>
                  <a:srgbClr val="000000"/>
                </a:solidFill>
                <a:latin typeface="MRNWPI+Garet Regular"/>
                <a:cs typeface="MRNWPI+Garet Regular"/>
              </a:rPr>
              <a:t> organizace:</a:t>
            </a:r>
          </a:p>
          <a:p>
            <a:pPr>
              <a:lnSpc>
                <a:spcPts val="4066"/>
              </a:lnSpc>
            </a:pPr>
            <a:r>
              <a:rPr lang="cs-CZ" sz="2800" b="1" dirty="0">
                <a:solidFill>
                  <a:srgbClr val="000000"/>
                </a:solidFill>
                <a:latin typeface="MRNWPI+Garet Regular"/>
                <a:cs typeface="MRNWPI+Garet Regular"/>
              </a:rPr>
              <a:t>Odchody dětí:</a:t>
            </a:r>
            <a:endParaRPr lang="cs-CZ" sz="2800" dirty="0">
              <a:solidFill>
                <a:srgbClr val="000000"/>
              </a:solidFill>
              <a:latin typeface="MRNWPI+Garet Regular"/>
              <a:cs typeface="MRNWPI+Garet Regular"/>
            </a:endParaRPr>
          </a:p>
          <a:p>
            <a:pPr marL="0" marR="0">
              <a:lnSpc>
                <a:spcPts val="4066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800" dirty="0">
                <a:solidFill>
                  <a:srgbClr val="000000"/>
                </a:solidFill>
                <a:latin typeface="MRNWPI+Garet Regular"/>
                <a:cs typeface="MRNWPI+Garet Regular"/>
              </a:rPr>
              <a:t>R</a:t>
            </a:r>
            <a:r>
              <a:rPr sz="2800" dirty="0" err="1">
                <a:solidFill>
                  <a:srgbClr val="000000"/>
                </a:solidFill>
                <a:latin typeface="MRNWPI+Garet Regular"/>
                <a:cs typeface="MRNWPI+Garet Regular"/>
              </a:rPr>
              <a:t>odiče</a:t>
            </a:r>
            <a:r>
              <a:rPr sz="2800" dirty="0">
                <a:solidFill>
                  <a:srgbClr val="000000"/>
                </a:solidFill>
                <a:latin typeface="MRNWPI+Garet Regular"/>
                <a:cs typeface="MRNWPI+Garet Regular"/>
              </a:rPr>
              <a:t> zvoní na jednotlivá oddělení, 1</a:t>
            </a:r>
            <a:r>
              <a:rPr lang="cs-CZ" sz="2800" dirty="0">
                <a:solidFill>
                  <a:srgbClr val="000000"/>
                </a:solidFill>
                <a:latin typeface="MRNWPI+Garet Regular"/>
                <a:cs typeface="MRNWPI+Garet Regular"/>
              </a:rPr>
              <a:t>3</a:t>
            </a:r>
            <a:r>
              <a:rPr sz="2800" dirty="0">
                <a:solidFill>
                  <a:srgbClr val="000000"/>
                </a:solidFill>
                <a:latin typeface="MRNWPI+Garet Regular"/>
                <a:cs typeface="MRNWPI+Garet Regular"/>
              </a:rPr>
              <a:t>.</a:t>
            </a:r>
            <a:r>
              <a:rPr lang="cs-CZ" sz="2800" dirty="0">
                <a:solidFill>
                  <a:srgbClr val="000000"/>
                </a:solidFill>
                <a:latin typeface="MRNWPI+Garet Regular"/>
                <a:cs typeface="MRNWPI+Garet Regular"/>
              </a:rPr>
              <a:t>3</a:t>
            </a:r>
            <a:r>
              <a:rPr sz="2800" dirty="0">
                <a:solidFill>
                  <a:srgbClr val="000000"/>
                </a:solidFill>
                <a:latin typeface="MRNWPI+Garet Regular"/>
                <a:cs typeface="MRNWPI+Garet Regular"/>
              </a:rPr>
              <a:t>0-15.00 nelze vyzvedávat z družiny. </a:t>
            </a:r>
            <a:endParaRPr lang="cs-CZ" sz="2800" dirty="0">
              <a:solidFill>
                <a:srgbClr val="000000"/>
              </a:solidFill>
              <a:latin typeface="MRNWPI+Garet Regular"/>
              <a:cs typeface="MRNWPI+Garet Regular"/>
            </a:endParaRPr>
          </a:p>
          <a:p>
            <a:pPr marL="0" marR="0">
              <a:lnSpc>
                <a:spcPts val="406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MRNWPI+Garet Regular"/>
                <a:cs typeface="MRNWPI+Garet Regular"/>
              </a:rPr>
              <a:t>Po 15:00 zvoní na I.</a:t>
            </a:r>
            <a:r>
              <a:rPr lang="cs-CZ" sz="2800" dirty="0">
                <a:solidFill>
                  <a:srgbClr val="000000"/>
                </a:solidFill>
                <a:latin typeface="MRNWPI+Garet Regular"/>
                <a:cs typeface="MRNWPI+Garet Regular"/>
              </a:rPr>
              <a:t> o</a:t>
            </a:r>
            <a:r>
              <a:rPr sz="2800" dirty="0" err="1">
                <a:solidFill>
                  <a:srgbClr val="000000"/>
                </a:solidFill>
                <a:latin typeface="MRNWPI+Garet Regular"/>
                <a:cs typeface="MRNWPI+Garet Regular"/>
              </a:rPr>
              <a:t>ddělení</a:t>
            </a:r>
            <a:r>
              <a:rPr lang="cs-CZ" sz="2800" dirty="0">
                <a:solidFill>
                  <a:srgbClr val="000000"/>
                </a:solidFill>
                <a:latin typeface="MRNWPI+Garet Regular"/>
                <a:cs typeface="MRNWPI+Garet Regular"/>
              </a:rPr>
              <a:t>.</a:t>
            </a:r>
            <a:endParaRPr sz="2800" dirty="0">
              <a:solidFill>
                <a:srgbClr val="000000"/>
              </a:solidFill>
              <a:latin typeface="MRNWPI+Garet Regular"/>
              <a:cs typeface="MRNWPI+Garet Regular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5598" y="6685986"/>
            <a:ext cx="13957635" cy="100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6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MRNWPI+Garet Regular"/>
                <a:cs typeface="MRNWPI+Garet Regular"/>
              </a:rPr>
              <a:t>Trvalé samostatné odchody:</a:t>
            </a:r>
          </a:p>
          <a:p>
            <a:pPr marL="0" marR="0">
              <a:lnSpc>
                <a:spcPts val="390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MRNWPI+Garet Regular"/>
                <a:cs typeface="MRNWPI+Garet Regular"/>
              </a:rPr>
              <a:t>Dítě je ze školní družiny uvolněno </a:t>
            </a:r>
            <a:r>
              <a:rPr sz="2800" dirty="0" err="1">
                <a:solidFill>
                  <a:srgbClr val="000000"/>
                </a:solidFill>
                <a:latin typeface="MRNWPI+Garet Regular"/>
                <a:cs typeface="MRNWPI+Garet Regular"/>
              </a:rPr>
              <a:t>dle</a:t>
            </a:r>
            <a:r>
              <a:rPr sz="2800" dirty="0">
                <a:solidFill>
                  <a:srgbClr val="000000"/>
                </a:solidFill>
                <a:latin typeface="MRNWPI+Garet Regular"/>
                <a:cs typeface="MRNWPI+Garet Regular"/>
              </a:rPr>
              <a:t> </a:t>
            </a:r>
            <a:r>
              <a:rPr lang="cs-CZ" sz="2800" dirty="0">
                <a:solidFill>
                  <a:srgbClr val="000000"/>
                </a:solidFill>
                <a:latin typeface="MRNWPI+Garet Regular"/>
                <a:cs typeface="MRNWPI+Garet Regular"/>
              </a:rPr>
              <a:t>záznamu o </a:t>
            </a:r>
            <a:r>
              <a:rPr sz="2800" dirty="0" err="1">
                <a:solidFill>
                  <a:srgbClr val="000000"/>
                </a:solidFill>
                <a:latin typeface="MRNWPI+Garet Regular"/>
                <a:cs typeface="MRNWPI+Garet Regular"/>
              </a:rPr>
              <a:t>trvalé</a:t>
            </a:r>
            <a:r>
              <a:rPr lang="cs-CZ" sz="2800" dirty="0">
                <a:solidFill>
                  <a:srgbClr val="000000"/>
                </a:solidFill>
                <a:latin typeface="MRNWPI+Garet Regular"/>
                <a:cs typeface="MRNWPI+Garet Regular"/>
              </a:rPr>
              <a:t>m</a:t>
            </a:r>
            <a:r>
              <a:rPr sz="2800" dirty="0">
                <a:solidFill>
                  <a:srgbClr val="000000"/>
                </a:solidFill>
                <a:latin typeface="MRNWPI+Garet Regular"/>
                <a:cs typeface="MRNWPI+Garet Regular"/>
              </a:rPr>
              <a:t> </a:t>
            </a:r>
            <a:r>
              <a:rPr sz="2800" dirty="0" err="1">
                <a:solidFill>
                  <a:srgbClr val="000000"/>
                </a:solidFill>
                <a:latin typeface="MRNWPI+Garet Regular"/>
                <a:cs typeface="MRNWPI+Garet Regular"/>
              </a:rPr>
              <a:t>odch</a:t>
            </a:r>
            <a:r>
              <a:rPr lang="cs-CZ" sz="2800" dirty="0" err="1">
                <a:solidFill>
                  <a:srgbClr val="000000"/>
                </a:solidFill>
                <a:latin typeface="MRNWPI+Garet Regular"/>
                <a:cs typeface="MRNWPI+Garet Regular"/>
              </a:rPr>
              <a:t>ázení</a:t>
            </a:r>
            <a:r>
              <a:rPr lang="cs-CZ" sz="2800" dirty="0">
                <a:solidFill>
                  <a:srgbClr val="000000"/>
                </a:solidFill>
                <a:latin typeface="MRNWPI+Garet Regular"/>
                <a:cs typeface="MRNWPI+Garet Regular"/>
              </a:rPr>
              <a:t>.</a:t>
            </a:r>
            <a:endParaRPr sz="2800" dirty="0">
              <a:solidFill>
                <a:srgbClr val="000000"/>
              </a:solidFill>
              <a:latin typeface="MRNWPI+Garet Regular"/>
              <a:cs typeface="MRNWPI+Garet Regular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5598" y="7879307"/>
            <a:ext cx="17521582" cy="100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6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MRNWPI+Garet Regular"/>
                <a:cs typeface="MRNWPI+Garet Regular"/>
              </a:rPr>
              <a:t>Mimořádné samostatné odchody:</a:t>
            </a:r>
          </a:p>
          <a:p>
            <a:pPr marL="0" marR="0">
              <a:lnSpc>
                <a:spcPts val="390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MRNWPI+Garet Regular"/>
                <a:cs typeface="MRNWPI+Garet Regular"/>
              </a:rPr>
              <a:t>Rodiče zapisují na zvláštní lístek, který </a:t>
            </a:r>
            <a:r>
              <a:rPr sz="2800" dirty="0" err="1">
                <a:solidFill>
                  <a:srgbClr val="000000"/>
                </a:solidFill>
                <a:latin typeface="MRNWPI+Garet Regular"/>
                <a:cs typeface="MRNWPI+Garet Regular"/>
              </a:rPr>
              <a:t>zůstává</a:t>
            </a:r>
            <a:r>
              <a:rPr sz="2800" dirty="0">
                <a:solidFill>
                  <a:srgbClr val="000000"/>
                </a:solidFill>
                <a:latin typeface="MRNWPI+Garet Regular"/>
                <a:cs typeface="MRNWPI+Garet Regular"/>
              </a:rPr>
              <a:t> </a:t>
            </a:r>
            <a:r>
              <a:rPr sz="2800" dirty="0" err="1">
                <a:solidFill>
                  <a:srgbClr val="000000"/>
                </a:solidFill>
                <a:latin typeface="MRNWPI+Garet Regular"/>
                <a:cs typeface="MRNWPI+Garet Regular"/>
              </a:rPr>
              <a:t>vychovatelce</a:t>
            </a:r>
            <a:r>
              <a:rPr lang="cs-CZ" sz="2800" dirty="0">
                <a:solidFill>
                  <a:srgbClr val="000000"/>
                </a:solidFill>
                <a:latin typeface="MRNWPI+Garet Regular"/>
                <a:cs typeface="MRNWPI+Garet Regular"/>
              </a:rPr>
              <a:t>,</a:t>
            </a:r>
            <a:r>
              <a:rPr sz="2800" dirty="0">
                <a:solidFill>
                  <a:srgbClr val="000000"/>
                </a:solidFill>
                <a:latin typeface="MRNWPI+Garet Regular"/>
                <a:cs typeface="MRNWPI+Garet Regular"/>
              </a:rPr>
              <a:t> </a:t>
            </a:r>
            <a:r>
              <a:rPr sz="2800" dirty="0" err="1">
                <a:solidFill>
                  <a:srgbClr val="000000"/>
                </a:solidFill>
                <a:latin typeface="MRNWPI+Garet Regular"/>
                <a:cs typeface="MRNWPI+Garet Regular"/>
              </a:rPr>
              <a:t>nebo</a:t>
            </a:r>
            <a:r>
              <a:rPr sz="2800" dirty="0">
                <a:solidFill>
                  <a:srgbClr val="000000"/>
                </a:solidFill>
                <a:latin typeface="MRNWPI+Garet Regular"/>
                <a:cs typeface="MRNWPI+Garet Regular"/>
              </a:rPr>
              <a:t> </a:t>
            </a:r>
            <a:r>
              <a:rPr sz="2800" dirty="0" err="1">
                <a:solidFill>
                  <a:srgbClr val="000000"/>
                </a:solidFill>
                <a:latin typeface="MRNWPI+Garet Regular"/>
                <a:cs typeface="MRNWPI+Garet Regular"/>
              </a:rPr>
              <a:t>prostřednictvím</a:t>
            </a:r>
            <a:r>
              <a:rPr sz="2800" dirty="0">
                <a:solidFill>
                  <a:srgbClr val="000000"/>
                </a:solidFill>
                <a:latin typeface="MRNWPI+Garet Regular"/>
                <a:cs typeface="MRNWPI+Garet Regular"/>
              </a:rPr>
              <a:t> </a:t>
            </a:r>
            <a:r>
              <a:rPr sz="2800" dirty="0" err="1">
                <a:solidFill>
                  <a:srgbClr val="000000"/>
                </a:solidFill>
                <a:latin typeface="MRNWPI+Garet Regular"/>
                <a:cs typeface="MRNWPI+Garet Regular"/>
              </a:rPr>
              <a:t>Edookit</a:t>
            </a:r>
            <a:r>
              <a:rPr lang="cs-CZ" sz="2800" dirty="0">
                <a:solidFill>
                  <a:srgbClr val="000000"/>
                </a:solidFill>
                <a:latin typeface="MRNWPI+Garet Regular"/>
                <a:cs typeface="MRNWPI+Garet Regular"/>
              </a:rPr>
              <a:t>u</a:t>
            </a:r>
            <a:r>
              <a:rPr sz="2800" dirty="0">
                <a:solidFill>
                  <a:srgbClr val="000000"/>
                </a:solidFill>
                <a:latin typeface="MRNWPI+Garet Regular"/>
                <a:cs typeface="MRNWPI+Garet Regular"/>
              </a:rPr>
              <a:t>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95598" y="8990242"/>
            <a:ext cx="14655740" cy="10498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66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800" b="1" dirty="0">
                <a:solidFill>
                  <a:srgbClr val="000000"/>
                </a:solidFill>
                <a:latin typeface="SEQIPK+Garet Bold"/>
                <a:cs typeface="SEQIPK+Garet Bold"/>
              </a:rPr>
              <a:t>Dítě nelze z bezpečnostních důvodů uvolnit ze ŠD na základě tel. hovoru.</a:t>
            </a:r>
          </a:p>
          <a:p>
            <a:pPr marL="0" marR="0">
              <a:lnSpc>
                <a:spcPts val="39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800" dirty="0">
                <a:solidFill>
                  <a:srgbClr val="000000"/>
                </a:solidFill>
                <a:latin typeface="MRNWPI+Garet Regular"/>
                <a:cs typeface="MRNWPI+Garet Regular"/>
              </a:rPr>
              <a:t>V případě, že dítě odchází samo, přebírá za něj odpovědnost zákonný zástupce.</a:t>
            </a:r>
            <a:endParaRPr sz="2800" dirty="0">
              <a:solidFill>
                <a:srgbClr val="000000"/>
              </a:solidFill>
              <a:latin typeface="MRNWPI+Garet Regular"/>
              <a:cs typeface="MRNWPI+Garet Regular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3040" y="826675"/>
            <a:ext cx="16697274" cy="2605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66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800" b="1" dirty="0">
                <a:solidFill>
                  <a:srgbClr val="000000"/>
                </a:solidFill>
                <a:latin typeface="MRNWPI+Garet Regular"/>
                <a:cs typeface="MRNWPI+Garet Regular"/>
              </a:rPr>
              <a:t>Úplatu za školní družinu stanovuje </a:t>
            </a:r>
            <a:r>
              <a:rPr lang="cs-CZ" sz="2800" b="1" dirty="0" err="1">
                <a:solidFill>
                  <a:srgbClr val="000000"/>
                </a:solidFill>
                <a:latin typeface="MRNWPI+Garet Regular"/>
                <a:cs typeface="MRNWPI+Garet Regular"/>
              </a:rPr>
              <a:t>MČmB</a:t>
            </a:r>
            <a:r>
              <a:rPr lang="cs-CZ" sz="2800" b="1" dirty="0">
                <a:solidFill>
                  <a:srgbClr val="000000"/>
                </a:solidFill>
                <a:latin typeface="MRNWPI+Garet Regular"/>
                <a:cs typeface="MRNWPI+Garet Regular"/>
              </a:rPr>
              <a:t> Brno-Královo Pole na 500 Kč za měsíc a žáka. Úhrady na naší škole probíhají buď v 1 úhrnné splátce  5000 Kč, či ve dvou splátkách.</a:t>
            </a:r>
          </a:p>
          <a:p>
            <a:pPr marL="0" marR="0">
              <a:lnSpc>
                <a:spcPts val="4066"/>
              </a:lnSpc>
              <a:spcBef>
                <a:spcPts val="0"/>
              </a:spcBef>
              <a:spcAft>
                <a:spcPts val="0"/>
              </a:spcAft>
            </a:pPr>
            <a:endParaRPr lang="cs-CZ" sz="2800" b="1" dirty="0">
              <a:solidFill>
                <a:srgbClr val="000000"/>
              </a:solidFill>
              <a:latin typeface="MRNWPI+Garet Regular"/>
              <a:cs typeface="MRNWPI+Garet Regular"/>
            </a:endParaRPr>
          </a:p>
          <a:p>
            <a:pPr marL="0" marR="0">
              <a:lnSpc>
                <a:spcPts val="4066"/>
              </a:lnSpc>
              <a:spcBef>
                <a:spcPts val="0"/>
              </a:spcBef>
              <a:spcAft>
                <a:spcPts val="0"/>
              </a:spcAft>
            </a:pPr>
            <a:endParaRPr lang="cs-CZ" sz="2800" b="1" dirty="0">
              <a:solidFill>
                <a:srgbClr val="000000"/>
              </a:solidFill>
              <a:latin typeface="MRNWPI+Garet Regular"/>
              <a:cs typeface="MRNWPI+Garet Regular"/>
            </a:endParaRPr>
          </a:p>
          <a:p>
            <a:pPr marL="0" marR="0">
              <a:lnSpc>
                <a:spcPts val="4066"/>
              </a:lnSpc>
              <a:spcBef>
                <a:spcPts val="0"/>
              </a:spcBef>
              <a:spcAft>
                <a:spcPts val="0"/>
              </a:spcAft>
            </a:pPr>
            <a:endParaRPr sz="2800" b="1" dirty="0">
              <a:solidFill>
                <a:srgbClr val="000000"/>
              </a:solidFill>
              <a:latin typeface="MRNWPI+Garet Regular"/>
              <a:cs typeface="MRNWPI+Garet Regular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5598" y="2118667"/>
            <a:ext cx="15833178" cy="2055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66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000000"/>
                </a:solidFill>
                <a:latin typeface="MRNWPI+Garet Regular"/>
                <a:cs typeface="MRNWPI+Garet Regular"/>
              </a:rPr>
              <a:t>platba za září – </a:t>
            </a:r>
            <a:r>
              <a:rPr lang="cs-CZ" sz="2800" b="1" dirty="0">
                <a:solidFill>
                  <a:srgbClr val="000000"/>
                </a:solidFill>
                <a:latin typeface="MRNWPI+Garet Regular"/>
                <a:cs typeface="MRNWPI+Garet Regular"/>
              </a:rPr>
              <a:t>prosinec</a:t>
            </a:r>
            <a:r>
              <a:rPr sz="2800" b="1" dirty="0">
                <a:solidFill>
                  <a:srgbClr val="000000"/>
                </a:solidFill>
                <a:latin typeface="MRNWPI+Garet Regular"/>
                <a:cs typeface="MRNWPI+Garet Regular"/>
              </a:rPr>
              <a:t> → </a:t>
            </a:r>
            <a:r>
              <a:rPr lang="cs-CZ" sz="2800" b="1" dirty="0">
                <a:solidFill>
                  <a:srgbClr val="000000"/>
                </a:solidFill>
                <a:latin typeface="MRNWPI+Garet Regular"/>
                <a:cs typeface="MRNWPI+Garet Regular"/>
              </a:rPr>
              <a:t>2</a:t>
            </a:r>
            <a:r>
              <a:rPr sz="2800" b="1" dirty="0">
                <a:solidFill>
                  <a:srgbClr val="000000"/>
                </a:solidFill>
                <a:latin typeface="MRNWPI+Garet Regular"/>
                <a:cs typeface="MRNWPI+Garet Regular"/>
              </a:rPr>
              <a:t> </a:t>
            </a:r>
            <a:r>
              <a:rPr lang="cs-CZ" sz="2800" b="1" dirty="0">
                <a:solidFill>
                  <a:srgbClr val="000000"/>
                </a:solidFill>
                <a:latin typeface="MRNWPI+Garet Regular"/>
                <a:cs typeface="MRNWPI+Garet Regular"/>
              </a:rPr>
              <a:t>5</a:t>
            </a:r>
            <a:r>
              <a:rPr sz="2800" b="1" dirty="0">
                <a:solidFill>
                  <a:srgbClr val="000000"/>
                </a:solidFill>
                <a:latin typeface="MRNWPI+Garet Regular"/>
                <a:cs typeface="MRNWPI+Garet Regular"/>
              </a:rPr>
              <a:t>00 Kč → do 15. 9.</a:t>
            </a:r>
          </a:p>
          <a:p>
            <a:pPr marL="0" marR="0">
              <a:lnSpc>
                <a:spcPts val="3900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000000"/>
                </a:solidFill>
                <a:latin typeface="MRNWPI+Garet Regular"/>
                <a:cs typeface="MRNWPI+Garet Regular"/>
              </a:rPr>
              <a:t>platba za </a:t>
            </a:r>
            <a:r>
              <a:rPr lang="cs-CZ" sz="2800" b="1" dirty="0">
                <a:solidFill>
                  <a:srgbClr val="000000"/>
                </a:solidFill>
                <a:latin typeface="MRNWPI+Garet Regular"/>
                <a:cs typeface="MRNWPI+Garet Regular"/>
              </a:rPr>
              <a:t>leden</a:t>
            </a:r>
            <a:r>
              <a:rPr sz="2800" b="1" dirty="0">
                <a:solidFill>
                  <a:srgbClr val="000000"/>
                </a:solidFill>
                <a:latin typeface="MRNWPI+Garet Regular"/>
                <a:cs typeface="MRNWPI+Garet Regular"/>
              </a:rPr>
              <a:t> – červen → </a:t>
            </a:r>
            <a:r>
              <a:rPr lang="cs-CZ" sz="2800" b="1" dirty="0">
                <a:solidFill>
                  <a:srgbClr val="000000"/>
                </a:solidFill>
                <a:latin typeface="MRNWPI+Garet Regular"/>
                <a:cs typeface="MRNWPI+Garet Regular"/>
              </a:rPr>
              <a:t>2 5</a:t>
            </a:r>
            <a:r>
              <a:rPr sz="2800" b="1" dirty="0">
                <a:solidFill>
                  <a:srgbClr val="000000"/>
                </a:solidFill>
                <a:latin typeface="MRNWPI+Garet Regular"/>
                <a:cs typeface="MRNWPI+Garet Regular"/>
              </a:rPr>
              <a:t>00 Kč → do 15. </a:t>
            </a:r>
            <a:r>
              <a:rPr lang="cs-CZ" sz="2800" b="1" dirty="0">
                <a:solidFill>
                  <a:srgbClr val="000000"/>
                </a:solidFill>
                <a:latin typeface="MRNWPI+Garet Regular"/>
                <a:cs typeface="MRNWPI+Garet Regular"/>
              </a:rPr>
              <a:t>2</a:t>
            </a:r>
            <a:r>
              <a:rPr sz="2800" b="1" dirty="0">
                <a:solidFill>
                  <a:srgbClr val="000000"/>
                </a:solidFill>
                <a:latin typeface="MRNWPI+Garet Regular"/>
                <a:cs typeface="MRNWPI+Garet Regular"/>
              </a:rPr>
              <a:t>.</a:t>
            </a:r>
            <a:endParaRPr lang="cs-CZ" sz="2800" b="1" dirty="0">
              <a:solidFill>
                <a:srgbClr val="000000"/>
              </a:solidFill>
              <a:latin typeface="MRNWPI+Garet Regular"/>
              <a:cs typeface="MRNWPI+Garet Regular"/>
            </a:endParaRPr>
          </a:p>
          <a:p>
            <a:pPr marL="0" marR="0">
              <a:lnSpc>
                <a:spcPts val="3900"/>
              </a:lnSpc>
              <a:spcBef>
                <a:spcPts val="0"/>
              </a:spcBef>
              <a:spcAft>
                <a:spcPts val="0"/>
              </a:spcAft>
            </a:pPr>
            <a:endParaRPr lang="cs-CZ" sz="2800" b="1" dirty="0">
              <a:solidFill>
                <a:srgbClr val="000000"/>
              </a:solidFill>
              <a:latin typeface="MRNWPI+Garet Regular"/>
              <a:cs typeface="MRNWPI+Garet Regular"/>
            </a:endParaRPr>
          </a:p>
          <a:p>
            <a:pPr marL="0" marR="0">
              <a:lnSpc>
                <a:spcPts val="39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4000" b="1" dirty="0">
                <a:solidFill>
                  <a:srgbClr val="FF0000"/>
                </a:solidFill>
                <a:latin typeface="MRNWPI+Garet Regular"/>
                <a:cs typeface="MRNWPI+Garet Regular"/>
              </a:rPr>
              <a:t>Č. </a:t>
            </a:r>
            <a:r>
              <a:rPr lang="cs-CZ" sz="4000" b="1" dirty="0" err="1">
                <a:solidFill>
                  <a:srgbClr val="FF0000"/>
                </a:solidFill>
                <a:latin typeface="MRNWPI+Garet Regular"/>
                <a:cs typeface="MRNWPI+Garet Regular"/>
              </a:rPr>
              <a:t>ú.</a:t>
            </a:r>
            <a:r>
              <a:rPr lang="cs-CZ" sz="4000" b="1" dirty="0">
                <a:solidFill>
                  <a:srgbClr val="FF0000"/>
                </a:solidFill>
                <a:latin typeface="MRNWPI+Garet Regular"/>
                <a:cs typeface="MRNWPI+Garet Regular"/>
              </a:rPr>
              <a:t>: 275 246 21/0100        VS: 2520, uvést jméno dítěte</a:t>
            </a:r>
            <a:endParaRPr sz="4000" b="1" dirty="0">
              <a:solidFill>
                <a:srgbClr val="FF0000"/>
              </a:solidFill>
              <a:latin typeface="MRNWPI+Garet Regular"/>
              <a:cs typeface="MRNWPI+Garet Regular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1"/>
            <a:ext cx="18288000" cy="10286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85A6745-74C7-A536-6FF6-F99C21FA866B}"/>
              </a:ext>
            </a:extLst>
          </p:cNvPr>
          <p:cNvSpPr txBox="1"/>
          <p:nvPr/>
        </p:nvSpPr>
        <p:spPr>
          <a:xfrm>
            <a:off x="1151112" y="1615108"/>
            <a:ext cx="15769752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b="1" i="1" dirty="0">
                <a:latin typeface="HCHUWJ+Garet Regular" panose="020B0604020202020204" charset="-18"/>
              </a:rPr>
              <a:t>Děkujeme za pozornost a těšíme se na Vás. </a:t>
            </a:r>
          </a:p>
          <a:p>
            <a:pPr algn="ctr"/>
            <a:endParaRPr lang="cs-CZ" sz="4400" b="1" i="1" dirty="0">
              <a:latin typeface="HCHUWJ+Garet Regular" panose="020B0604020202020204" charset="-18"/>
            </a:endParaRPr>
          </a:p>
          <a:p>
            <a:pPr algn="ctr"/>
            <a:r>
              <a:rPr lang="cs-CZ" sz="4400" b="1" i="1" dirty="0">
                <a:latin typeface="HCHUWJ+Garet Regular" panose="020B0604020202020204" charset="-18"/>
              </a:rPr>
              <a:t>V případě jakýchkoli dotazů, potřeb, podnětů</a:t>
            </a:r>
          </a:p>
          <a:p>
            <a:pPr algn="ctr"/>
            <a:r>
              <a:rPr lang="cs-CZ" sz="4400" b="1" i="1" dirty="0">
                <a:latin typeface="HCHUWJ+Garet Regular" panose="020B0604020202020204" charset="-18"/>
              </a:rPr>
              <a:t> se Vám rádi budeme plně věnovat.</a:t>
            </a:r>
          </a:p>
          <a:p>
            <a:pPr algn="ctr"/>
            <a:endParaRPr lang="cs-CZ" sz="4400" b="1" i="1" dirty="0">
              <a:latin typeface="HCHUWJ+Garet Regular" panose="020B0604020202020204" charset="-18"/>
            </a:endParaRPr>
          </a:p>
          <a:p>
            <a:pPr algn="ctr"/>
            <a:r>
              <a:rPr lang="cs-CZ" sz="4400" b="1" i="1" dirty="0">
                <a:latin typeface="HCHUWJ+Garet Regular" panose="020B0604020202020204" charset="-18"/>
              </a:rPr>
              <a:t>Hezký zbytek prázdnin.</a:t>
            </a:r>
          </a:p>
          <a:p>
            <a:pPr algn="ctr"/>
            <a:endParaRPr lang="cs-CZ" sz="4400" b="1" i="1" dirty="0">
              <a:latin typeface="HCHUWJ+Garet Regular" panose="020B0604020202020204" charset="-18"/>
            </a:endParaRPr>
          </a:p>
          <a:p>
            <a:pPr algn="ctr"/>
            <a:endParaRPr lang="cs-CZ" sz="4400" b="1" i="1" dirty="0">
              <a:latin typeface="HCHUWJ+Garet Regular" panose="020B060402020202020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094825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>
            <a:hlinkClick r:id="rId2"/>
          </p:cNvPr>
          <p:cNvSpPr/>
          <p:nvPr/>
        </p:nvSpPr>
        <p:spPr>
          <a:xfrm>
            <a:off x="-1016" y="-5600"/>
            <a:ext cx="18288000" cy="10287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359024" y="3471798"/>
            <a:ext cx="15639889" cy="5655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645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 err="1">
                <a:solidFill>
                  <a:srgbClr val="2A4057"/>
                </a:solidFill>
                <a:latin typeface="Aptos" panose="020B0004020202020204" pitchFamily="34" charset="0"/>
                <a:cs typeface="DWSQFQ+Garet Regular"/>
              </a:rPr>
              <a:t>Kontakt</a:t>
            </a:r>
            <a:r>
              <a:rPr lang="cs-CZ" sz="3200" b="1" dirty="0">
                <a:solidFill>
                  <a:srgbClr val="2A4057"/>
                </a:solidFill>
                <a:latin typeface="Aptos" panose="020B0004020202020204" pitchFamily="34" charset="0"/>
                <a:cs typeface="DWSQFQ+Garet Regular"/>
              </a:rPr>
              <a:t>y:</a:t>
            </a:r>
            <a:endParaRPr sz="3200" b="1" dirty="0">
              <a:solidFill>
                <a:srgbClr val="2A4057"/>
              </a:solidFill>
              <a:latin typeface="Aptos" panose="020B0004020202020204" pitchFamily="34" charset="0"/>
              <a:cs typeface="DWSQFQ+Garet Regular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619560A-77FA-A150-5BFD-18458602A22B}"/>
              </a:ext>
            </a:extLst>
          </p:cNvPr>
          <p:cNvSpPr txBox="1"/>
          <p:nvPr/>
        </p:nvSpPr>
        <p:spPr>
          <a:xfrm>
            <a:off x="503040" y="4045787"/>
            <a:ext cx="16993888" cy="61863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2800" b="1" dirty="0">
                <a:latin typeface="Aptos" panose="020B0004020202020204" pitchFamily="34" charset="0"/>
              </a:rPr>
              <a:t>Boris Mičánek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latin typeface="Aptos" panose="020B0004020202020204" pitchFamily="34" charset="0"/>
              </a:rPr>
              <a:t> </a:t>
            </a:r>
            <a:r>
              <a:rPr lang="cs-CZ" sz="2800" dirty="0">
                <a:latin typeface="Aptos" panose="020B0004020202020204" pitchFamily="34" charset="0"/>
                <a:hlinkClick r:id="rId4"/>
              </a:rPr>
              <a:t>boris.micanek@zskosinova.cz</a:t>
            </a:r>
            <a:r>
              <a:rPr lang="cs-CZ" sz="2800" dirty="0">
                <a:latin typeface="Aptos" panose="020B0004020202020204" pitchFamily="34" charset="0"/>
              </a:rPr>
              <a:t> </a:t>
            </a:r>
          </a:p>
          <a:p>
            <a:r>
              <a:rPr lang="cs-CZ" sz="2800" b="1" dirty="0">
                <a:latin typeface="Aptos" panose="020B0004020202020204" pitchFamily="34" charset="0"/>
              </a:rPr>
              <a:t>Marta Kolínská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latin typeface="Aptos" panose="020B0004020202020204" pitchFamily="34" charset="0"/>
              </a:rPr>
              <a:t> </a:t>
            </a:r>
            <a:r>
              <a:rPr lang="cs-CZ" sz="2800" dirty="0">
                <a:latin typeface="Aptos" panose="020B0004020202020204" pitchFamily="34" charset="0"/>
                <a:hlinkClick r:id="rId5"/>
              </a:rPr>
              <a:t>marta.kolinska@zskosinova.cz</a:t>
            </a:r>
            <a:r>
              <a:rPr lang="cs-CZ" sz="2800" dirty="0">
                <a:latin typeface="Aptos" panose="020B0004020202020204" pitchFamily="34" charset="0"/>
              </a:rPr>
              <a:t>, </a:t>
            </a:r>
            <a:r>
              <a:rPr lang="cs-CZ" sz="2800" dirty="0">
                <a:latin typeface="Aptos" panose="020B0004020202020204" pitchFamily="34" charset="0"/>
                <a:hlinkClick r:id="rId6"/>
              </a:rPr>
              <a:t>martakolinska.m@gmail.com</a:t>
            </a:r>
            <a:endParaRPr lang="cs-CZ" sz="2800" dirty="0">
              <a:latin typeface="Aptos" panose="020B0004020202020204" pitchFamily="34" charset="0"/>
            </a:endParaRPr>
          </a:p>
          <a:p>
            <a:r>
              <a:rPr lang="cs-CZ" sz="2800" b="1" dirty="0">
                <a:latin typeface="Aptos" panose="020B0004020202020204" pitchFamily="34" charset="0"/>
              </a:rPr>
              <a:t>Tereza Vintrová – 1.B</a:t>
            </a:r>
            <a:endParaRPr lang="cs-CZ" sz="2800" b="1" dirty="0">
              <a:latin typeface="Aptos" panose="020B0004020202020204" pitchFamily="34" charset="0"/>
              <a:ea typeface="Calibri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dirty="0">
                <a:latin typeface="Aptos" panose="020B0004020202020204" pitchFamily="34" charset="0"/>
                <a:hlinkClick r:id="rId7"/>
              </a:rPr>
              <a:t>tereza.vintrova@zskosinova.cz</a:t>
            </a:r>
            <a:endParaRPr lang="cs-CZ" sz="2800" b="1" dirty="0">
              <a:latin typeface="Aptos" panose="020B0004020202020204" pitchFamily="34" charset="0"/>
              <a:ea typeface="Calibri"/>
              <a:cs typeface="Calibri"/>
            </a:endParaRPr>
          </a:p>
          <a:p>
            <a:r>
              <a:rPr lang="cs-CZ" sz="2800" b="1" dirty="0">
                <a:latin typeface="Aptos" panose="020B0004020202020204" pitchFamily="34" charset="0"/>
              </a:rPr>
              <a:t>Anna Dostálová – 1.C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dirty="0">
                <a:latin typeface="Aptos" panose="020B0004020202020204" pitchFamily="34" charset="0"/>
                <a:hlinkClick r:id="rId8"/>
              </a:rPr>
              <a:t>anna.dostalova@zskosinova.cz</a:t>
            </a:r>
            <a:r>
              <a:rPr lang="cs-CZ" sz="2800" b="1" dirty="0">
                <a:latin typeface="Aptos" panose="020B0004020202020204" pitchFamily="34" charset="0"/>
              </a:rPr>
              <a:t> </a:t>
            </a:r>
          </a:p>
          <a:p>
            <a:endParaRPr lang="cs-CZ" sz="2800" dirty="0">
              <a:latin typeface="Aptos" panose="020B0004020202020204" pitchFamily="34" charset="0"/>
            </a:endParaRPr>
          </a:p>
          <a:p>
            <a:r>
              <a:rPr lang="cs-CZ" sz="2400" b="1" i="1" dirty="0">
                <a:latin typeface="Aptos" panose="020B0004020202020204" pitchFamily="34" charset="0"/>
              </a:rPr>
              <a:t>Vážení rodiče,</a:t>
            </a:r>
          </a:p>
          <a:p>
            <a:r>
              <a:rPr lang="cs-CZ" sz="2400" b="1" i="1" dirty="0">
                <a:latin typeface="Aptos" panose="020B0004020202020204" pitchFamily="34" charset="0"/>
              </a:rPr>
              <a:t>Velmi si vážíme Vaší důvěry a věříme, že se nám bude dobře spolupracovat. My se o to vynasnažíme plným nasazením a celým srdcem.  Níže zasíláme podle domluvy potřebné informace. </a:t>
            </a:r>
          </a:p>
          <a:p>
            <a:r>
              <a:rPr lang="cs-CZ" sz="2400" b="1" i="1" dirty="0">
                <a:latin typeface="Aptos" panose="020B0004020202020204" pitchFamily="34" charset="0"/>
              </a:rPr>
              <a:t>Pokud k Vám máme prosby, jsou to námi vysledované potřebnosti pro optimální průběh a pohodu dětí při výuce. Tyto prosby však nemají povahu vyžadované povinnosti. Pokud byste měli s čímkoli problém, neváhejte se na nás obrátit. </a:t>
            </a:r>
          </a:p>
          <a:p>
            <a:r>
              <a:rPr lang="cs-CZ" sz="2400" b="1" i="1" dirty="0">
                <a:latin typeface="Aptos" panose="020B0004020202020204" pitchFamily="34" charset="0"/>
              </a:rPr>
              <a:t>Jsme tu pro Vaše děti i pro Vás.   </a:t>
            </a:r>
          </a:p>
        </p:txBody>
      </p:sp>
    </p:spTree>
    <p:extLst>
      <p:ext uri="{BB962C8B-B14F-4D97-AF65-F5344CB8AC3E}">
        <p14:creationId xmlns:p14="http://schemas.microsoft.com/office/powerpoint/2010/main" val="3904269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850426" y="1209016"/>
            <a:ext cx="10157679" cy="12908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863"/>
              </a:lnSpc>
              <a:spcBef>
                <a:spcPts val="0"/>
              </a:spcBef>
              <a:spcAft>
                <a:spcPts val="0"/>
              </a:spcAft>
            </a:pPr>
            <a:r>
              <a:rPr sz="9500" dirty="0">
                <a:solidFill>
                  <a:srgbClr val="CC3740"/>
                </a:solidFill>
                <a:latin typeface="MGFSRU+Bebas Neue Bold"/>
                <a:cs typeface="MGFSRU+Bebas Neue Bold"/>
              </a:rPr>
              <a:t>JAK</a:t>
            </a:r>
            <a:r>
              <a:rPr sz="9500" spc="-908" dirty="0">
                <a:solidFill>
                  <a:srgbClr val="CC3740"/>
                </a:solidFill>
                <a:latin typeface="MGFSRU+Bebas Neue Bold"/>
                <a:cs typeface="MGFSRU+Bebas Neue Bold"/>
              </a:rPr>
              <a:t> </a:t>
            </a:r>
            <a:r>
              <a:rPr sz="9500" spc="-10" dirty="0">
                <a:solidFill>
                  <a:srgbClr val="CC3740"/>
                </a:solidFill>
                <a:latin typeface="MGFSRU+Bebas Neue Bold"/>
                <a:cs typeface="MGFSRU+Bebas Neue Bold"/>
              </a:rPr>
              <a:t>ZDE</a:t>
            </a:r>
            <a:r>
              <a:rPr sz="9500" spc="-905" dirty="0">
                <a:solidFill>
                  <a:srgbClr val="CC3740"/>
                </a:solidFill>
                <a:latin typeface="MGFSRU+Bebas Neue Bold"/>
                <a:cs typeface="MGFSRU+Bebas Neue Bold"/>
              </a:rPr>
              <a:t> </a:t>
            </a:r>
            <a:r>
              <a:rPr sz="9500" spc="-11" dirty="0">
                <a:solidFill>
                  <a:srgbClr val="CC3740"/>
                </a:solidFill>
                <a:latin typeface="MGFSRU+Bebas Neue Bold"/>
                <a:cs typeface="MGFSRU+Bebas Neue Bold"/>
              </a:rPr>
              <a:t>BUDEME</a:t>
            </a:r>
            <a:r>
              <a:rPr sz="9500" spc="-905" dirty="0">
                <a:solidFill>
                  <a:srgbClr val="CC3740"/>
                </a:solidFill>
                <a:latin typeface="MGFSRU+Bebas Neue Bold"/>
                <a:cs typeface="MGFSRU+Bebas Neue Bold"/>
              </a:rPr>
              <a:t> </a:t>
            </a:r>
            <a:r>
              <a:rPr sz="9500" spc="-10" dirty="0">
                <a:solidFill>
                  <a:srgbClr val="CC3740"/>
                </a:solidFill>
                <a:latin typeface="MGFSRU+Bebas Neue Bold"/>
                <a:cs typeface="MGFSRU+Bebas Neue Bold"/>
              </a:rPr>
              <a:t>PRACOVAT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806453" y="2745526"/>
            <a:ext cx="7970359" cy="36163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51"/>
              </a:lnSpc>
              <a:spcBef>
                <a:spcPts val="0"/>
              </a:spcBef>
              <a:spcAft>
                <a:spcPts val="0"/>
              </a:spcAft>
            </a:pPr>
            <a:r>
              <a:rPr sz="2500" spc="10" dirty="0">
                <a:solidFill>
                  <a:srgbClr val="2B4057"/>
                </a:solidFill>
                <a:latin typeface="DWSQFQ+Garet Regular"/>
                <a:cs typeface="DWSQFQ+Garet Regular"/>
              </a:rPr>
              <a:t>Projektová</a:t>
            </a:r>
            <a:r>
              <a:rPr sz="2500" dirty="0">
                <a:solidFill>
                  <a:srgbClr val="2B4057"/>
                </a:solidFill>
                <a:latin typeface="DWSQFQ+Garet Regular"/>
                <a:cs typeface="DWSQFQ+Garet Regular"/>
              </a:rPr>
              <a:t> </a:t>
            </a:r>
            <a:r>
              <a:rPr sz="2500" spc="11" dirty="0">
                <a:solidFill>
                  <a:srgbClr val="2B4057"/>
                </a:solidFill>
                <a:latin typeface="DWSQFQ+Garet Regular"/>
                <a:cs typeface="DWSQFQ+Garet Regular"/>
              </a:rPr>
              <a:t>výuka.</a:t>
            </a:r>
          </a:p>
          <a:p>
            <a:pPr marL="0" marR="0">
              <a:lnSpc>
                <a:spcPts val="3503"/>
              </a:lnSpc>
              <a:spcBef>
                <a:spcPts val="0"/>
              </a:spcBef>
              <a:spcAft>
                <a:spcPts val="0"/>
              </a:spcAft>
            </a:pPr>
            <a:r>
              <a:rPr sz="2500" spc="10" dirty="0">
                <a:solidFill>
                  <a:srgbClr val="2B4057"/>
                </a:solidFill>
                <a:latin typeface="DWSQFQ+Garet Regular"/>
                <a:cs typeface="DWSQFQ+Garet Regular"/>
              </a:rPr>
              <a:t>Badatelská</a:t>
            </a:r>
            <a:r>
              <a:rPr sz="2500" dirty="0">
                <a:solidFill>
                  <a:srgbClr val="2B4057"/>
                </a:solidFill>
                <a:latin typeface="DWSQFQ+Garet Regular"/>
                <a:cs typeface="DWSQFQ+Garet Regular"/>
              </a:rPr>
              <a:t> </a:t>
            </a:r>
            <a:r>
              <a:rPr sz="2500" spc="11" dirty="0">
                <a:solidFill>
                  <a:srgbClr val="2B4057"/>
                </a:solidFill>
                <a:latin typeface="DWSQFQ+Garet Regular"/>
                <a:cs typeface="DWSQFQ+Garet Regular"/>
              </a:rPr>
              <a:t>výuka.</a:t>
            </a:r>
          </a:p>
          <a:p>
            <a:pPr marL="0" marR="0">
              <a:lnSpc>
                <a:spcPts val="3503"/>
              </a:lnSpc>
              <a:spcBef>
                <a:spcPts val="0"/>
              </a:spcBef>
              <a:spcAft>
                <a:spcPts val="0"/>
              </a:spcAft>
            </a:pPr>
            <a:r>
              <a:rPr sz="2500" spc="11" dirty="0">
                <a:solidFill>
                  <a:srgbClr val="2B4057"/>
                </a:solidFill>
                <a:latin typeface="DWSQFQ+Garet Regular"/>
                <a:cs typeface="DWSQFQ+Garet Regular"/>
              </a:rPr>
              <a:t>Rozvoj</a:t>
            </a:r>
            <a:r>
              <a:rPr sz="2500" dirty="0">
                <a:solidFill>
                  <a:srgbClr val="2B4057"/>
                </a:solidFill>
                <a:latin typeface="DWSQFQ+Garet Regular"/>
                <a:cs typeface="DWSQFQ+Garet Regular"/>
              </a:rPr>
              <a:t> </a:t>
            </a:r>
            <a:r>
              <a:rPr sz="2500" spc="10" dirty="0">
                <a:solidFill>
                  <a:srgbClr val="2B4057"/>
                </a:solidFill>
                <a:latin typeface="DWSQFQ+Garet Regular"/>
                <a:cs typeface="DWSQFQ+Garet Regular"/>
              </a:rPr>
              <a:t>informatického</a:t>
            </a:r>
            <a:r>
              <a:rPr sz="2500" dirty="0">
                <a:solidFill>
                  <a:srgbClr val="2B4057"/>
                </a:solidFill>
                <a:latin typeface="DWSQFQ+Garet Regular"/>
                <a:cs typeface="DWSQFQ+Garet Regular"/>
              </a:rPr>
              <a:t> </a:t>
            </a:r>
            <a:r>
              <a:rPr sz="2500" spc="10" dirty="0">
                <a:solidFill>
                  <a:srgbClr val="2B4057"/>
                </a:solidFill>
                <a:latin typeface="DWSQFQ+Garet Regular"/>
                <a:cs typeface="DWSQFQ+Garet Regular"/>
              </a:rPr>
              <a:t>myšlení,</a:t>
            </a:r>
            <a:r>
              <a:rPr sz="2500" dirty="0">
                <a:solidFill>
                  <a:srgbClr val="2B4057"/>
                </a:solidFill>
                <a:latin typeface="DWSQFQ+Garet Regular"/>
                <a:cs typeface="DWSQFQ+Garet Regular"/>
              </a:rPr>
              <a:t> </a:t>
            </a:r>
            <a:r>
              <a:rPr sz="2500" spc="10" dirty="0">
                <a:solidFill>
                  <a:srgbClr val="2B4057"/>
                </a:solidFill>
                <a:latin typeface="DWSQFQ+Garet Regular"/>
                <a:cs typeface="DWSQFQ+Garet Regular"/>
              </a:rPr>
              <a:t>informatika.</a:t>
            </a:r>
          </a:p>
          <a:p>
            <a:pPr marL="0" marR="0">
              <a:lnSpc>
                <a:spcPts val="3503"/>
              </a:lnSpc>
              <a:spcBef>
                <a:spcPts val="0"/>
              </a:spcBef>
              <a:spcAft>
                <a:spcPts val="0"/>
              </a:spcAft>
            </a:pPr>
            <a:r>
              <a:rPr sz="2500" spc="11" dirty="0">
                <a:solidFill>
                  <a:srgbClr val="2B4057"/>
                </a:solidFill>
                <a:latin typeface="DWSQFQ+Garet Regular"/>
                <a:cs typeface="DWSQFQ+Garet Regular"/>
              </a:rPr>
              <a:t>Rozvoj</a:t>
            </a:r>
            <a:r>
              <a:rPr sz="2500" dirty="0">
                <a:solidFill>
                  <a:srgbClr val="2B4057"/>
                </a:solidFill>
                <a:latin typeface="DWSQFQ+Garet Regular"/>
                <a:cs typeface="DWSQFQ+Garet Regular"/>
              </a:rPr>
              <a:t> v</a:t>
            </a:r>
            <a:r>
              <a:rPr sz="2500" spc="15" dirty="0">
                <a:solidFill>
                  <a:srgbClr val="2B4057"/>
                </a:solidFill>
                <a:latin typeface="DWSQFQ+Garet Regular"/>
                <a:cs typeface="DWSQFQ+Garet Regular"/>
              </a:rPr>
              <a:t> </a:t>
            </a:r>
            <a:r>
              <a:rPr sz="2500" spc="11" dirty="0">
                <a:solidFill>
                  <a:srgbClr val="2B4057"/>
                </a:solidFill>
                <a:latin typeface="DWSQFQ+Garet Regular"/>
                <a:cs typeface="DWSQFQ+Garet Regular"/>
              </a:rPr>
              <a:t>oborech</a:t>
            </a:r>
            <a:r>
              <a:rPr sz="2500" dirty="0">
                <a:solidFill>
                  <a:srgbClr val="2B4057"/>
                </a:solidFill>
                <a:latin typeface="DWSQFQ+Garet Regular"/>
                <a:cs typeface="DWSQFQ+Garet Regular"/>
              </a:rPr>
              <a:t> </a:t>
            </a:r>
            <a:r>
              <a:rPr sz="2500" spc="13" dirty="0">
                <a:solidFill>
                  <a:srgbClr val="2B4057"/>
                </a:solidFill>
                <a:latin typeface="DWSQFQ+Garet Regular"/>
                <a:cs typeface="DWSQFQ+Garet Regular"/>
              </a:rPr>
              <a:t>STEM.</a:t>
            </a:r>
          </a:p>
          <a:p>
            <a:pPr marL="0" marR="0">
              <a:lnSpc>
                <a:spcPts val="3503"/>
              </a:lnSpc>
              <a:spcBef>
                <a:spcPts val="0"/>
              </a:spcBef>
              <a:spcAft>
                <a:spcPts val="0"/>
              </a:spcAft>
            </a:pPr>
            <a:r>
              <a:rPr sz="2500" spc="11" dirty="0">
                <a:solidFill>
                  <a:srgbClr val="2B4057"/>
                </a:solidFill>
                <a:latin typeface="DWSQFQ+Garet Regular"/>
                <a:cs typeface="DWSQFQ+Garet Regular"/>
              </a:rPr>
              <a:t>Výchova</a:t>
            </a:r>
            <a:r>
              <a:rPr sz="2500" dirty="0">
                <a:solidFill>
                  <a:srgbClr val="2B4057"/>
                </a:solidFill>
                <a:latin typeface="DWSQFQ+Garet Regular"/>
                <a:cs typeface="DWSQFQ+Garet Regular"/>
              </a:rPr>
              <a:t> k</a:t>
            </a:r>
            <a:r>
              <a:rPr sz="2500" spc="15" dirty="0">
                <a:solidFill>
                  <a:srgbClr val="2B4057"/>
                </a:solidFill>
                <a:latin typeface="DWSQFQ+Garet Regular"/>
                <a:cs typeface="DWSQFQ+Garet Regular"/>
              </a:rPr>
              <a:t> </a:t>
            </a:r>
            <a:r>
              <a:rPr sz="2500" spc="10" dirty="0">
                <a:solidFill>
                  <a:srgbClr val="2B4057"/>
                </a:solidFill>
                <a:latin typeface="DWSQFQ+Garet Regular"/>
                <a:cs typeface="DWSQFQ+Garet Regular"/>
              </a:rPr>
              <a:t>podnikavosti.</a:t>
            </a:r>
          </a:p>
          <a:p>
            <a:pPr marL="0" marR="0">
              <a:lnSpc>
                <a:spcPts val="3503"/>
              </a:lnSpc>
              <a:spcBef>
                <a:spcPts val="0"/>
              </a:spcBef>
              <a:spcAft>
                <a:spcPts val="0"/>
              </a:spcAft>
            </a:pPr>
            <a:r>
              <a:rPr sz="2500" spc="10" dirty="0">
                <a:solidFill>
                  <a:srgbClr val="2B4057"/>
                </a:solidFill>
                <a:latin typeface="DWSQFQ+Garet Regular"/>
                <a:cs typeface="DWSQFQ+Garet Regular"/>
              </a:rPr>
              <a:t>Celostní</a:t>
            </a:r>
            <a:r>
              <a:rPr sz="2500" dirty="0">
                <a:solidFill>
                  <a:srgbClr val="2B4057"/>
                </a:solidFill>
                <a:latin typeface="DWSQFQ+Garet Regular"/>
                <a:cs typeface="DWSQFQ+Garet Regular"/>
              </a:rPr>
              <a:t> </a:t>
            </a:r>
            <a:r>
              <a:rPr sz="2500" spc="11" dirty="0">
                <a:solidFill>
                  <a:srgbClr val="2B4057"/>
                </a:solidFill>
                <a:latin typeface="DWSQFQ+Garet Regular"/>
                <a:cs typeface="DWSQFQ+Garet Regular"/>
              </a:rPr>
              <a:t>propojení</a:t>
            </a:r>
            <a:r>
              <a:rPr sz="2500" dirty="0">
                <a:solidFill>
                  <a:srgbClr val="2B4057"/>
                </a:solidFill>
                <a:latin typeface="DWSQFQ+Garet Regular"/>
                <a:cs typeface="DWSQFQ+Garet Regular"/>
              </a:rPr>
              <a:t> s</a:t>
            </a:r>
            <a:r>
              <a:rPr sz="2500" spc="14" dirty="0">
                <a:solidFill>
                  <a:srgbClr val="2B4057"/>
                </a:solidFill>
                <a:latin typeface="DWSQFQ+Garet Regular"/>
                <a:cs typeface="DWSQFQ+Garet Regular"/>
              </a:rPr>
              <a:t> </a:t>
            </a:r>
            <a:r>
              <a:rPr sz="2500" spc="11" dirty="0">
                <a:solidFill>
                  <a:srgbClr val="2B4057"/>
                </a:solidFill>
                <a:latin typeface="DWSQFQ+Garet Regular"/>
                <a:cs typeface="DWSQFQ+Garet Regular"/>
              </a:rPr>
              <a:t>environmentální</a:t>
            </a:r>
            <a:r>
              <a:rPr sz="2500" dirty="0">
                <a:solidFill>
                  <a:srgbClr val="2B4057"/>
                </a:solidFill>
                <a:latin typeface="DWSQFQ+Garet Regular"/>
                <a:cs typeface="DWSQFQ+Garet Regular"/>
              </a:rPr>
              <a:t> </a:t>
            </a:r>
            <a:r>
              <a:rPr sz="2500" spc="11" dirty="0">
                <a:solidFill>
                  <a:srgbClr val="2B4057"/>
                </a:solidFill>
                <a:latin typeface="DWSQFQ+Garet Regular"/>
                <a:cs typeface="DWSQFQ+Garet Regular"/>
              </a:rPr>
              <a:t>výchovou.</a:t>
            </a:r>
          </a:p>
          <a:p>
            <a:pPr marL="0" marR="0">
              <a:lnSpc>
                <a:spcPts val="3503"/>
              </a:lnSpc>
              <a:spcBef>
                <a:spcPts val="0"/>
              </a:spcBef>
              <a:spcAft>
                <a:spcPts val="0"/>
              </a:spcAft>
            </a:pPr>
            <a:r>
              <a:rPr sz="2500" spc="10" dirty="0">
                <a:solidFill>
                  <a:srgbClr val="2B4057"/>
                </a:solidFill>
                <a:latin typeface="DWSQFQ+Garet Regular"/>
                <a:cs typeface="DWSQFQ+Garet Regular"/>
              </a:rPr>
              <a:t>Přirozeně</a:t>
            </a:r>
            <a:r>
              <a:rPr sz="2500" dirty="0">
                <a:solidFill>
                  <a:srgbClr val="2B4057"/>
                </a:solidFill>
                <a:latin typeface="DWSQFQ+Garet Regular"/>
                <a:cs typeface="DWSQFQ+Garet Regular"/>
              </a:rPr>
              <a:t> </a:t>
            </a:r>
            <a:r>
              <a:rPr sz="2500" spc="11" dirty="0">
                <a:solidFill>
                  <a:srgbClr val="2B4057"/>
                </a:solidFill>
                <a:latin typeface="DWSQFQ+Garet Regular"/>
                <a:cs typeface="DWSQFQ+Garet Regular"/>
              </a:rPr>
              <a:t>mezioborové</a:t>
            </a:r>
            <a:r>
              <a:rPr sz="2500" dirty="0">
                <a:solidFill>
                  <a:srgbClr val="2B4057"/>
                </a:solidFill>
                <a:latin typeface="DWSQFQ+Garet Regular"/>
                <a:cs typeface="DWSQFQ+Garet Regular"/>
              </a:rPr>
              <a:t> </a:t>
            </a:r>
            <a:r>
              <a:rPr sz="2500" spc="10" dirty="0">
                <a:solidFill>
                  <a:srgbClr val="2B4057"/>
                </a:solidFill>
                <a:latin typeface="DWSQFQ+Garet Regular"/>
                <a:cs typeface="DWSQFQ+Garet Regular"/>
              </a:rPr>
              <a:t>učení,</a:t>
            </a:r>
            <a:r>
              <a:rPr sz="2500" dirty="0">
                <a:solidFill>
                  <a:srgbClr val="2B4057"/>
                </a:solidFill>
                <a:latin typeface="DWSQFQ+Garet Regular"/>
                <a:cs typeface="DWSQFQ+Garet Regular"/>
              </a:rPr>
              <a:t> </a:t>
            </a:r>
            <a:r>
              <a:rPr sz="2500" spc="12" dirty="0">
                <a:solidFill>
                  <a:srgbClr val="2B4057"/>
                </a:solidFill>
                <a:latin typeface="DWSQFQ+Garet Regular"/>
                <a:cs typeface="DWSQFQ+Garet Regular"/>
              </a:rPr>
              <a:t>učení</a:t>
            </a:r>
            <a:r>
              <a:rPr sz="2500" dirty="0">
                <a:solidFill>
                  <a:srgbClr val="2B4057"/>
                </a:solidFill>
                <a:latin typeface="DWSQFQ+Garet Regular"/>
                <a:cs typeface="DWSQFQ+Garet Regular"/>
              </a:rPr>
              <a:t> </a:t>
            </a:r>
            <a:r>
              <a:rPr sz="2500" spc="11" dirty="0">
                <a:solidFill>
                  <a:srgbClr val="2B4057"/>
                </a:solidFill>
                <a:latin typeface="DWSQFQ+Garet Regular"/>
                <a:cs typeface="DWSQFQ+Garet Regular"/>
              </a:rPr>
              <a:t>prožitkem.</a:t>
            </a:r>
          </a:p>
          <a:p>
            <a:pPr marL="0" marR="0">
              <a:lnSpc>
                <a:spcPts val="3503"/>
              </a:lnSpc>
              <a:spcBef>
                <a:spcPts val="0"/>
              </a:spcBef>
              <a:spcAft>
                <a:spcPts val="0"/>
              </a:spcAft>
            </a:pPr>
            <a:r>
              <a:rPr sz="2500" spc="10" dirty="0">
                <a:solidFill>
                  <a:srgbClr val="2B4057"/>
                </a:solidFill>
                <a:latin typeface="DWSQFQ+Garet Regular"/>
                <a:cs typeface="DWSQFQ+Garet Regular"/>
              </a:rPr>
              <a:t>Posilování</a:t>
            </a:r>
            <a:r>
              <a:rPr sz="2500" dirty="0">
                <a:solidFill>
                  <a:srgbClr val="2B4057"/>
                </a:solidFill>
                <a:latin typeface="DWSQFQ+Garet Regular"/>
                <a:cs typeface="DWSQFQ+Garet Regular"/>
              </a:rPr>
              <a:t> </a:t>
            </a:r>
            <a:r>
              <a:rPr sz="2500" spc="10" dirty="0">
                <a:solidFill>
                  <a:srgbClr val="2B4057"/>
                </a:solidFill>
                <a:latin typeface="DWSQFQ+Garet Regular"/>
                <a:cs typeface="DWSQFQ+Garet Regular"/>
              </a:rPr>
              <a:t>soft</a:t>
            </a:r>
            <a:r>
              <a:rPr sz="2500" dirty="0">
                <a:solidFill>
                  <a:srgbClr val="2B4057"/>
                </a:solidFill>
                <a:latin typeface="DWSQFQ+Garet Regular"/>
                <a:cs typeface="DWSQFQ+Garet Regular"/>
              </a:rPr>
              <a:t> skills.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806453" y="6749882"/>
            <a:ext cx="10434674" cy="13917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51"/>
              </a:lnSpc>
              <a:spcBef>
                <a:spcPts val="0"/>
              </a:spcBef>
              <a:spcAft>
                <a:spcPts val="0"/>
              </a:spcAft>
            </a:pPr>
            <a:r>
              <a:rPr sz="2500" spc="11" dirty="0">
                <a:solidFill>
                  <a:srgbClr val="2B4057"/>
                </a:solidFill>
                <a:latin typeface="DWSQFQ+Garet Regular"/>
                <a:cs typeface="DWSQFQ+Garet Regular"/>
              </a:rPr>
              <a:t>Hodnotová</a:t>
            </a:r>
            <a:r>
              <a:rPr sz="2500" dirty="0">
                <a:solidFill>
                  <a:srgbClr val="2B4057"/>
                </a:solidFill>
                <a:latin typeface="DWSQFQ+Garet Regular"/>
                <a:cs typeface="DWSQFQ+Garet Regular"/>
              </a:rPr>
              <a:t> </a:t>
            </a:r>
            <a:r>
              <a:rPr sz="2500" spc="10" dirty="0">
                <a:solidFill>
                  <a:srgbClr val="2B4057"/>
                </a:solidFill>
                <a:latin typeface="DWSQFQ+Garet Regular"/>
                <a:cs typeface="DWSQFQ+Garet Regular"/>
              </a:rPr>
              <a:t>orientace.</a:t>
            </a:r>
          </a:p>
          <a:p>
            <a:pPr marL="0" marR="0">
              <a:lnSpc>
                <a:spcPts val="3503"/>
              </a:lnSpc>
              <a:spcBef>
                <a:spcPts val="0"/>
              </a:spcBef>
              <a:spcAft>
                <a:spcPts val="0"/>
              </a:spcAft>
            </a:pPr>
            <a:r>
              <a:rPr sz="2500" spc="11" dirty="0">
                <a:solidFill>
                  <a:srgbClr val="2B4057"/>
                </a:solidFill>
                <a:latin typeface="DWSQFQ+Garet Regular"/>
                <a:cs typeface="DWSQFQ+Garet Regular"/>
              </a:rPr>
              <a:t>Výchova</a:t>
            </a:r>
            <a:r>
              <a:rPr sz="2500" dirty="0">
                <a:solidFill>
                  <a:srgbClr val="2B4057"/>
                </a:solidFill>
                <a:latin typeface="DWSQFQ+Garet Regular"/>
                <a:cs typeface="DWSQFQ+Garet Regular"/>
              </a:rPr>
              <a:t> </a:t>
            </a:r>
            <a:r>
              <a:rPr sz="2500" spc="11" dirty="0">
                <a:solidFill>
                  <a:srgbClr val="2B4057"/>
                </a:solidFill>
                <a:latin typeface="DWSQFQ+Garet Regular"/>
                <a:cs typeface="DWSQFQ+Garet Regular"/>
              </a:rPr>
              <a:t>ke</a:t>
            </a:r>
            <a:r>
              <a:rPr sz="2500" dirty="0">
                <a:solidFill>
                  <a:srgbClr val="2B4057"/>
                </a:solidFill>
                <a:latin typeface="DWSQFQ+Garet Regular"/>
                <a:cs typeface="DWSQFQ+Garet Regular"/>
              </a:rPr>
              <a:t> </a:t>
            </a:r>
            <a:r>
              <a:rPr sz="2500" spc="11" dirty="0">
                <a:solidFill>
                  <a:srgbClr val="2B4057"/>
                </a:solidFill>
                <a:latin typeface="DWSQFQ+Garet Regular"/>
                <a:cs typeface="DWSQFQ+Garet Regular"/>
              </a:rPr>
              <a:t>spoluodpovědnosti</a:t>
            </a:r>
            <a:r>
              <a:rPr sz="2500" dirty="0">
                <a:solidFill>
                  <a:srgbClr val="2B4057"/>
                </a:solidFill>
                <a:latin typeface="DWSQFQ+Garet Regular"/>
                <a:cs typeface="DWSQFQ+Garet Regular"/>
              </a:rPr>
              <a:t> a</a:t>
            </a:r>
            <a:r>
              <a:rPr sz="2500" spc="16" dirty="0">
                <a:solidFill>
                  <a:srgbClr val="2B4057"/>
                </a:solidFill>
                <a:latin typeface="DWSQFQ+Garet Regular"/>
                <a:cs typeface="DWSQFQ+Garet Regular"/>
              </a:rPr>
              <a:t> </a:t>
            </a:r>
            <a:r>
              <a:rPr sz="2500" spc="11" dirty="0">
                <a:solidFill>
                  <a:srgbClr val="2B4057"/>
                </a:solidFill>
                <a:latin typeface="DWSQFQ+Garet Regular"/>
                <a:cs typeface="DWSQFQ+Garet Regular"/>
              </a:rPr>
              <a:t>hledání</a:t>
            </a:r>
            <a:r>
              <a:rPr sz="2500" dirty="0">
                <a:solidFill>
                  <a:srgbClr val="2B4057"/>
                </a:solidFill>
                <a:latin typeface="DWSQFQ+Garet Regular"/>
                <a:cs typeface="DWSQFQ+Garet Regular"/>
              </a:rPr>
              <a:t> strategií </a:t>
            </a:r>
            <a:r>
              <a:rPr sz="2500" spc="10" dirty="0">
                <a:solidFill>
                  <a:srgbClr val="2B4057"/>
                </a:solidFill>
                <a:latin typeface="DWSQFQ+Garet Regular"/>
                <a:cs typeface="DWSQFQ+Garet Regular"/>
              </a:rPr>
              <a:t>pro</a:t>
            </a:r>
          </a:p>
          <a:p>
            <a:pPr marL="0" marR="0">
              <a:lnSpc>
                <a:spcPts val="3503"/>
              </a:lnSpc>
              <a:spcBef>
                <a:spcPts val="0"/>
              </a:spcBef>
              <a:spcAft>
                <a:spcPts val="0"/>
              </a:spcAft>
            </a:pPr>
            <a:r>
              <a:rPr sz="2500" spc="10" dirty="0">
                <a:solidFill>
                  <a:srgbClr val="2B4057"/>
                </a:solidFill>
                <a:latin typeface="DWSQFQ+Garet Regular"/>
                <a:cs typeface="DWSQFQ+Garet Regular"/>
              </a:rPr>
              <a:t>zlepšování</a:t>
            </a:r>
            <a:r>
              <a:rPr sz="2500" dirty="0">
                <a:solidFill>
                  <a:srgbClr val="2B4057"/>
                </a:solidFill>
                <a:latin typeface="DWSQFQ+Garet Regular"/>
                <a:cs typeface="DWSQFQ+Garet Regular"/>
              </a:rPr>
              <a:t> kvality života </a:t>
            </a:r>
            <a:r>
              <a:rPr sz="2500" spc="11" dirty="0">
                <a:solidFill>
                  <a:srgbClr val="2B4057"/>
                </a:solidFill>
                <a:latin typeface="DWSQFQ+Garet Regular"/>
                <a:cs typeface="DWSQFQ+Garet Regular"/>
              </a:rPr>
              <a:t>provázaně</a:t>
            </a:r>
            <a:r>
              <a:rPr sz="2500" dirty="0">
                <a:solidFill>
                  <a:srgbClr val="2B4057"/>
                </a:solidFill>
                <a:latin typeface="DWSQFQ+Garet Regular"/>
                <a:cs typeface="DWSQFQ+Garet Regular"/>
              </a:rPr>
              <a:t> s</a:t>
            </a:r>
            <a:r>
              <a:rPr sz="2500" spc="14" dirty="0">
                <a:solidFill>
                  <a:srgbClr val="2B4057"/>
                </a:solidFill>
                <a:latin typeface="DWSQFQ+Garet Regular"/>
                <a:cs typeface="DWSQFQ+Garet Regular"/>
              </a:rPr>
              <a:t> </a:t>
            </a:r>
            <a:r>
              <a:rPr sz="2500" dirty="0">
                <a:solidFill>
                  <a:srgbClr val="2B4057"/>
                </a:solidFill>
                <a:latin typeface="DWSQFQ+Garet Regular"/>
                <a:cs typeface="DWSQFQ+Garet Regular"/>
              </a:rPr>
              <a:t>jeho trvalou udržitelností.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79268" y="6908437"/>
            <a:ext cx="4733169" cy="29000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832" marR="0" algn="ctr">
              <a:lnSpc>
                <a:spcPts val="377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2B4057"/>
                </a:solidFill>
                <a:latin typeface="Aptos" panose="020B0004020202020204" pitchFamily="34" charset="0"/>
                <a:cs typeface="PUOHSQ+Bebas Neue Regular"/>
              </a:rPr>
              <a:t>...Aktivně tvořit, rozhodovat</a:t>
            </a:r>
          </a:p>
          <a:p>
            <a:pPr marL="0" marR="0" algn="ctr">
              <a:lnSpc>
                <a:spcPts val="377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2B4057"/>
                </a:solidFill>
                <a:latin typeface="Aptos" panose="020B0004020202020204" pitchFamily="34" charset="0"/>
                <a:cs typeface="PUOHSQ+Bebas Neue Regular"/>
              </a:rPr>
              <a:t>se, reagovat na změny, </a:t>
            </a:r>
            <a:r>
              <a:rPr sz="2400" dirty="0" err="1">
                <a:solidFill>
                  <a:srgbClr val="2B4057"/>
                </a:solidFill>
                <a:latin typeface="Aptos" panose="020B0004020202020204" pitchFamily="34" charset="0"/>
                <a:cs typeface="PUOHSQ+Bebas Neue Regular"/>
              </a:rPr>
              <a:t>učit</a:t>
            </a:r>
            <a:r>
              <a:rPr sz="2400" dirty="0">
                <a:solidFill>
                  <a:srgbClr val="2B4057"/>
                </a:solidFill>
                <a:latin typeface="Aptos" panose="020B0004020202020204" pitchFamily="34" charset="0"/>
                <a:cs typeface="PUOHSQ+Bebas Neue Regular"/>
              </a:rPr>
              <a:t> se</a:t>
            </a:r>
            <a:r>
              <a:rPr lang="cs-CZ" sz="2400" dirty="0">
                <a:solidFill>
                  <a:srgbClr val="2B4057"/>
                </a:solidFill>
                <a:latin typeface="Aptos" panose="020B0004020202020204" pitchFamily="34" charset="0"/>
                <a:cs typeface="PUOHSQ+Bebas Neue Regular"/>
              </a:rPr>
              <a:t> </a:t>
            </a:r>
            <a:r>
              <a:rPr sz="2400" dirty="0" err="1">
                <a:solidFill>
                  <a:srgbClr val="2B4057"/>
                </a:solidFill>
                <a:latin typeface="Aptos" panose="020B0004020202020204" pitchFamily="34" charset="0"/>
                <a:cs typeface="PUOHSQ+Bebas Neue Regular"/>
              </a:rPr>
              <a:t>chápat</a:t>
            </a:r>
            <a:r>
              <a:rPr sz="2400" dirty="0">
                <a:solidFill>
                  <a:srgbClr val="2B4057"/>
                </a:solidFill>
                <a:latin typeface="Aptos" panose="020B0004020202020204" pitchFamily="34" charset="0"/>
                <a:cs typeface="PUOHSQ+Bebas Neue Regular"/>
              </a:rPr>
              <a:t> </a:t>
            </a:r>
            <a:r>
              <a:rPr sz="2400" dirty="0" err="1">
                <a:solidFill>
                  <a:srgbClr val="2B4057"/>
                </a:solidFill>
                <a:latin typeface="Aptos" panose="020B0004020202020204" pitchFamily="34" charset="0"/>
                <a:cs typeface="PUOHSQ+Bebas Neue Regular"/>
              </a:rPr>
              <a:t>problémy</a:t>
            </a:r>
            <a:r>
              <a:rPr lang="cs-CZ" sz="2400" dirty="0">
                <a:solidFill>
                  <a:srgbClr val="2B4057"/>
                </a:solidFill>
                <a:latin typeface="Aptos" panose="020B0004020202020204" pitchFamily="34" charset="0"/>
                <a:cs typeface="PUOHSQ+Bebas Neue Regular"/>
              </a:rPr>
              <a:t> </a:t>
            </a:r>
          </a:p>
          <a:p>
            <a:pPr marL="0" marR="0" algn="ctr">
              <a:lnSpc>
                <a:spcPts val="3771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400" dirty="0">
                <a:solidFill>
                  <a:srgbClr val="2B4057"/>
                </a:solidFill>
                <a:latin typeface="Aptos" panose="020B0004020202020204" pitchFamily="34" charset="0"/>
                <a:cs typeface="PUOHSQ+Bebas Neue Regular"/>
              </a:rPr>
              <a:t>a hledat řešení</a:t>
            </a:r>
          </a:p>
          <a:p>
            <a:pPr marL="0" marR="0" algn="ctr">
              <a:lnSpc>
                <a:spcPts val="3771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400" dirty="0">
                <a:solidFill>
                  <a:srgbClr val="2B4057"/>
                </a:solidFill>
                <a:latin typeface="Aptos" panose="020B0004020202020204" pitchFamily="34" charset="0"/>
                <a:cs typeface="PUOHSQ+Bebas Neue Regular"/>
              </a:rPr>
              <a:t>...</a:t>
            </a:r>
          </a:p>
          <a:p>
            <a:pPr marL="0" marR="0" algn="ctr">
              <a:lnSpc>
                <a:spcPts val="3771"/>
              </a:lnSpc>
              <a:spcBef>
                <a:spcPts val="121"/>
              </a:spcBef>
              <a:spcAft>
                <a:spcPts val="0"/>
              </a:spcAft>
            </a:pPr>
            <a:endParaRPr sz="2400" dirty="0">
              <a:solidFill>
                <a:srgbClr val="2B4057"/>
              </a:solidFill>
              <a:latin typeface="Aptos" panose="020B0004020202020204" pitchFamily="34" charset="0"/>
              <a:cs typeface="PUOHSQ+Bebas Neue Regular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06453" y="8529596"/>
            <a:ext cx="7883057" cy="501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51"/>
              </a:lnSpc>
              <a:spcBef>
                <a:spcPts val="0"/>
              </a:spcBef>
              <a:spcAft>
                <a:spcPts val="0"/>
              </a:spcAft>
            </a:pPr>
            <a:r>
              <a:rPr sz="2500" spc="11" dirty="0">
                <a:solidFill>
                  <a:srgbClr val="2B4057"/>
                </a:solidFill>
                <a:latin typeface="DWSQFQ+Garet Regular"/>
                <a:cs typeface="DWSQFQ+Garet Regular"/>
              </a:rPr>
              <a:t>Podpora</a:t>
            </a:r>
            <a:r>
              <a:rPr sz="2500" dirty="0">
                <a:solidFill>
                  <a:srgbClr val="2B4057"/>
                </a:solidFill>
                <a:latin typeface="DWSQFQ+Garet Regular"/>
                <a:cs typeface="DWSQFQ+Garet Regular"/>
              </a:rPr>
              <a:t> </a:t>
            </a:r>
            <a:r>
              <a:rPr sz="2500" spc="10" dirty="0">
                <a:solidFill>
                  <a:srgbClr val="2B4057"/>
                </a:solidFill>
                <a:latin typeface="DWSQFQ+Garet Regular"/>
                <a:cs typeface="DWSQFQ+Garet Regular"/>
              </a:rPr>
              <a:t>Children</a:t>
            </a:r>
            <a:r>
              <a:rPr sz="2500" dirty="0">
                <a:solidFill>
                  <a:srgbClr val="2B4057"/>
                </a:solidFill>
                <a:latin typeface="DWSQFQ+Garet Regular"/>
                <a:cs typeface="DWSQFQ+Garet Regular"/>
              </a:rPr>
              <a:t> </a:t>
            </a:r>
            <a:r>
              <a:rPr sz="2500" spc="12" dirty="0">
                <a:solidFill>
                  <a:srgbClr val="2B4057"/>
                </a:solidFill>
                <a:latin typeface="DWSQFQ+Garet Regular"/>
                <a:cs typeface="DWSQFQ+Garet Regular"/>
              </a:rPr>
              <a:t>Agency</a:t>
            </a:r>
            <a:r>
              <a:rPr sz="2500" dirty="0">
                <a:solidFill>
                  <a:srgbClr val="2B4057"/>
                </a:solidFill>
                <a:latin typeface="DWSQFQ+Garet Regular"/>
                <a:cs typeface="DWSQFQ+Garet Regular"/>
              </a:rPr>
              <a:t> </a:t>
            </a:r>
            <a:r>
              <a:rPr sz="2500" spc="10" dirty="0">
                <a:solidFill>
                  <a:srgbClr val="2B4057"/>
                </a:solidFill>
                <a:latin typeface="DWSQFQ+Garet Regular"/>
                <a:cs typeface="DWSQFQ+Garet Regular"/>
              </a:rPr>
              <a:t>(dětského</a:t>
            </a:r>
            <a:r>
              <a:rPr sz="2500" dirty="0">
                <a:solidFill>
                  <a:srgbClr val="2B4057"/>
                </a:solidFill>
                <a:latin typeface="DWSQFQ+Garet Regular"/>
                <a:cs typeface="DWSQFQ+Garet Regular"/>
              </a:rPr>
              <a:t> aktérství).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09655" y="217055"/>
            <a:ext cx="8499370" cy="10907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288"/>
              </a:lnSpc>
              <a:spcBef>
                <a:spcPts val="0"/>
              </a:spcBef>
              <a:spcAft>
                <a:spcPts val="0"/>
              </a:spcAft>
            </a:pPr>
            <a:r>
              <a:rPr sz="7950" dirty="0">
                <a:solidFill>
                  <a:srgbClr val="CC3740"/>
                </a:solidFill>
                <a:latin typeface="MGFSRU+Bebas Neue Bold"/>
                <a:cs typeface="MGFSRU+Bebas Neue Bold"/>
              </a:rPr>
              <a:t>CO</a:t>
            </a:r>
            <a:r>
              <a:rPr sz="7950" spc="-753" dirty="0">
                <a:solidFill>
                  <a:srgbClr val="CC3740"/>
                </a:solidFill>
                <a:latin typeface="MGFSRU+Bebas Neue Bold"/>
                <a:cs typeface="MGFSRU+Bebas Neue Bold"/>
              </a:rPr>
              <a:t> </a:t>
            </a:r>
            <a:r>
              <a:rPr sz="7950" dirty="0">
                <a:solidFill>
                  <a:srgbClr val="CC3740"/>
                </a:solidFill>
                <a:latin typeface="MGFSRU+Bebas Neue Bold"/>
                <a:cs typeface="MGFSRU+Bebas Neue Bold"/>
              </a:rPr>
              <a:t>SPECIFICKÉHO</a:t>
            </a:r>
            <a:r>
              <a:rPr sz="7950" spc="-753" dirty="0">
                <a:solidFill>
                  <a:srgbClr val="CC3740"/>
                </a:solidFill>
                <a:latin typeface="MGFSRU+Bebas Neue Bold"/>
                <a:cs typeface="MGFSRU+Bebas Neue Bold"/>
              </a:rPr>
              <a:t> </a:t>
            </a:r>
            <a:r>
              <a:rPr sz="7950" dirty="0">
                <a:solidFill>
                  <a:srgbClr val="CC3740"/>
                </a:solidFill>
                <a:latin typeface="MGFSRU+Bebas Neue Bold"/>
                <a:cs typeface="MGFSRU+Bebas Neue Bold"/>
              </a:rPr>
              <a:t>NÁS</a:t>
            </a:r>
            <a:r>
              <a:rPr sz="7950" spc="-754" dirty="0">
                <a:solidFill>
                  <a:srgbClr val="CC3740"/>
                </a:solidFill>
                <a:latin typeface="MGFSRU+Bebas Neue Bold"/>
                <a:cs typeface="MGFSRU+Bebas Neue Bold"/>
              </a:rPr>
              <a:t> </a:t>
            </a:r>
            <a:r>
              <a:rPr sz="7950" dirty="0">
                <a:solidFill>
                  <a:srgbClr val="CC3740"/>
                </a:solidFill>
                <a:latin typeface="MGFSRU+Bebas Neue Bold"/>
                <a:cs typeface="MGFSRU+Bebas Neue Bold"/>
              </a:rPr>
              <a:t>ČEKÁ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259319" y="2422814"/>
            <a:ext cx="5054523" cy="23843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06"/>
              </a:lnSpc>
              <a:spcBef>
                <a:spcPts val="0"/>
              </a:spcBef>
              <a:spcAft>
                <a:spcPts val="0"/>
              </a:spcAft>
            </a:pPr>
            <a:r>
              <a:rPr sz="2700" b="1" dirty="0">
                <a:solidFill>
                  <a:srgbClr val="022B40"/>
                </a:solidFill>
                <a:latin typeface="VVKLBQ+Garet Bold"/>
                <a:cs typeface="VVKLBQ+Garet Bold"/>
              </a:rPr>
              <a:t>STEM/STEAM</a:t>
            </a:r>
          </a:p>
          <a:p>
            <a:pPr marL="0" marR="0">
              <a:lnSpc>
                <a:spcPts val="3083"/>
              </a:lnSpc>
              <a:spcBef>
                <a:spcPts val="0"/>
              </a:spcBef>
              <a:spcAft>
                <a:spcPts val="0"/>
              </a:spcAft>
            </a:pPr>
            <a:r>
              <a:rPr sz="2150" spc="-14" dirty="0">
                <a:solidFill>
                  <a:srgbClr val="022B40"/>
                </a:solidFill>
                <a:latin typeface="DWSQFQ+Garet Regular"/>
                <a:cs typeface="DWSQFQ+Garet Regular"/>
              </a:rPr>
              <a:t>Provázanost</a:t>
            </a:r>
            <a:r>
              <a:rPr sz="2150" dirty="0">
                <a:solidFill>
                  <a:srgbClr val="022B40"/>
                </a:solidFill>
                <a:latin typeface="DWSQFQ+Garet Regular"/>
                <a:cs typeface="DWSQFQ+Garet Regular"/>
              </a:rPr>
              <a:t> </a:t>
            </a:r>
            <a:r>
              <a:rPr sz="2150" spc="-14" dirty="0">
                <a:solidFill>
                  <a:srgbClr val="022B40"/>
                </a:solidFill>
                <a:latin typeface="DWSQFQ+Garet Regular"/>
                <a:cs typeface="DWSQFQ+Garet Regular"/>
              </a:rPr>
              <a:t>přírodovědných</a:t>
            </a:r>
          </a:p>
          <a:p>
            <a:pPr marL="0" marR="0">
              <a:lnSpc>
                <a:spcPts val="2925"/>
              </a:lnSpc>
              <a:spcBef>
                <a:spcPts val="0"/>
              </a:spcBef>
              <a:spcAft>
                <a:spcPts val="0"/>
              </a:spcAft>
            </a:pPr>
            <a:r>
              <a:rPr sz="2150" dirty="0">
                <a:solidFill>
                  <a:srgbClr val="022B40"/>
                </a:solidFill>
                <a:latin typeface="DWSQFQ+Garet Regular"/>
                <a:cs typeface="DWSQFQ+Garet Regular"/>
              </a:rPr>
              <a:t>a</a:t>
            </a:r>
            <a:r>
              <a:rPr sz="2150" spc="-21" dirty="0">
                <a:solidFill>
                  <a:srgbClr val="022B40"/>
                </a:solidFill>
                <a:latin typeface="DWSQFQ+Garet Regular"/>
                <a:cs typeface="DWSQFQ+Garet Regular"/>
              </a:rPr>
              <a:t> </a:t>
            </a:r>
            <a:r>
              <a:rPr sz="2150" spc="-14" dirty="0">
                <a:solidFill>
                  <a:srgbClr val="022B40"/>
                </a:solidFill>
                <a:latin typeface="DWSQFQ+Garet Regular"/>
                <a:cs typeface="DWSQFQ+Garet Regular"/>
              </a:rPr>
              <a:t>technických</a:t>
            </a:r>
            <a:r>
              <a:rPr sz="2150" dirty="0">
                <a:solidFill>
                  <a:srgbClr val="022B40"/>
                </a:solidFill>
                <a:latin typeface="DWSQFQ+Garet Regular"/>
                <a:cs typeface="DWSQFQ+Garet Regular"/>
              </a:rPr>
              <a:t> </a:t>
            </a:r>
            <a:r>
              <a:rPr sz="2150" spc="-16" dirty="0">
                <a:solidFill>
                  <a:srgbClr val="022B40"/>
                </a:solidFill>
                <a:latin typeface="DWSQFQ+Garet Regular"/>
                <a:cs typeface="DWSQFQ+Garet Regular"/>
              </a:rPr>
              <a:t>předmětů</a:t>
            </a:r>
          </a:p>
          <a:p>
            <a:pPr marL="0" marR="0">
              <a:lnSpc>
                <a:spcPts val="2925"/>
              </a:lnSpc>
              <a:spcBef>
                <a:spcPts val="0"/>
              </a:spcBef>
              <a:spcAft>
                <a:spcPts val="0"/>
              </a:spcAft>
            </a:pPr>
            <a:r>
              <a:rPr sz="2150" spc="-13" dirty="0">
                <a:solidFill>
                  <a:srgbClr val="022B40"/>
                </a:solidFill>
                <a:latin typeface="DWSQFQ+Garet Regular"/>
                <a:cs typeface="DWSQFQ+Garet Regular"/>
              </a:rPr>
              <a:t>Polytechnická</a:t>
            </a:r>
            <a:r>
              <a:rPr sz="2150" dirty="0">
                <a:solidFill>
                  <a:srgbClr val="022B40"/>
                </a:solidFill>
                <a:latin typeface="DWSQFQ+Garet Regular"/>
                <a:cs typeface="DWSQFQ+Garet Regular"/>
              </a:rPr>
              <a:t> </a:t>
            </a:r>
            <a:r>
              <a:rPr sz="2150" spc="-15" dirty="0">
                <a:solidFill>
                  <a:srgbClr val="022B40"/>
                </a:solidFill>
                <a:latin typeface="DWSQFQ+Garet Regular"/>
                <a:cs typeface="DWSQFQ+Garet Regular"/>
              </a:rPr>
              <a:t>výchova,</a:t>
            </a:r>
            <a:r>
              <a:rPr sz="2150" dirty="0">
                <a:solidFill>
                  <a:srgbClr val="022B40"/>
                </a:solidFill>
                <a:latin typeface="DWSQFQ+Garet Regular"/>
                <a:cs typeface="DWSQFQ+Garet Regular"/>
              </a:rPr>
              <a:t> </a:t>
            </a:r>
            <a:r>
              <a:rPr sz="2150" spc="-13" dirty="0">
                <a:solidFill>
                  <a:srgbClr val="022B40"/>
                </a:solidFill>
                <a:latin typeface="DWSQFQ+Garet Regular"/>
                <a:cs typeface="DWSQFQ+Garet Regular"/>
              </a:rPr>
              <a:t>tvůrčí</a:t>
            </a:r>
          </a:p>
          <a:p>
            <a:pPr marL="0" marR="0">
              <a:lnSpc>
                <a:spcPts val="2925"/>
              </a:lnSpc>
              <a:spcBef>
                <a:spcPts val="50"/>
              </a:spcBef>
              <a:spcAft>
                <a:spcPts val="0"/>
              </a:spcAft>
            </a:pPr>
            <a:r>
              <a:rPr sz="2150" spc="-13" dirty="0">
                <a:solidFill>
                  <a:srgbClr val="022B40"/>
                </a:solidFill>
                <a:latin typeface="DWSQFQ+Garet Regular"/>
                <a:cs typeface="DWSQFQ+Garet Regular"/>
              </a:rPr>
              <a:t>výtvarná</a:t>
            </a:r>
            <a:r>
              <a:rPr sz="2150" dirty="0">
                <a:solidFill>
                  <a:srgbClr val="022B40"/>
                </a:solidFill>
                <a:latin typeface="DWSQFQ+Garet Regular"/>
                <a:cs typeface="DWSQFQ+Garet Regular"/>
              </a:rPr>
              <a:t> </a:t>
            </a:r>
            <a:r>
              <a:rPr sz="2150" spc="-15" dirty="0">
                <a:solidFill>
                  <a:srgbClr val="022B40"/>
                </a:solidFill>
                <a:latin typeface="DWSQFQ+Garet Regular"/>
                <a:cs typeface="DWSQFQ+Garet Regular"/>
              </a:rPr>
              <a:t>výchova</a:t>
            </a:r>
            <a:r>
              <a:rPr sz="2150" dirty="0">
                <a:solidFill>
                  <a:srgbClr val="022B40"/>
                </a:solidFill>
                <a:latin typeface="DWSQFQ+Garet Regular"/>
                <a:cs typeface="DWSQFQ+Garet Regular"/>
              </a:rPr>
              <a:t> a</a:t>
            </a:r>
            <a:r>
              <a:rPr sz="2150" spc="-21" dirty="0">
                <a:solidFill>
                  <a:srgbClr val="022B40"/>
                </a:solidFill>
                <a:latin typeface="DWSQFQ+Garet Regular"/>
                <a:cs typeface="DWSQFQ+Garet Regular"/>
              </a:rPr>
              <a:t> </a:t>
            </a:r>
            <a:r>
              <a:rPr sz="2150" spc="-15" dirty="0">
                <a:solidFill>
                  <a:srgbClr val="022B40"/>
                </a:solidFill>
                <a:latin typeface="DWSQFQ+Garet Regular"/>
                <a:cs typeface="DWSQFQ+Garet Regular"/>
              </a:rPr>
              <a:t>pracovní</a:t>
            </a:r>
          </a:p>
          <a:p>
            <a:pPr marL="0" marR="0">
              <a:lnSpc>
                <a:spcPts val="2925"/>
              </a:lnSpc>
              <a:spcBef>
                <a:spcPts val="0"/>
              </a:spcBef>
              <a:spcAft>
                <a:spcPts val="0"/>
              </a:spcAft>
            </a:pPr>
            <a:r>
              <a:rPr sz="2150" spc="-13" dirty="0">
                <a:solidFill>
                  <a:srgbClr val="022B40"/>
                </a:solidFill>
                <a:latin typeface="DWSQFQ+Garet Regular"/>
                <a:cs typeface="DWSQFQ+Garet Regular"/>
              </a:rPr>
              <a:t>činnosti.</a:t>
            </a:r>
            <a:r>
              <a:rPr sz="2150" dirty="0">
                <a:solidFill>
                  <a:srgbClr val="022B40"/>
                </a:solidFill>
                <a:latin typeface="DWSQFQ+Garet Regular"/>
                <a:cs typeface="DWSQFQ+Garet Regular"/>
              </a:rPr>
              <a:t> </a:t>
            </a:r>
            <a:r>
              <a:rPr sz="2150" b="1" spc="-18" dirty="0">
                <a:solidFill>
                  <a:srgbClr val="022B40"/>
                </a:solidFill>
                <a:latin typeface="VVKLBQ+Garet Bold"/>
                <a:cs typeface="VVKLBQ+Garet Bold"/>
              </a:rPr>
              <a:t>PČ,</a:t>
            </a:r>
            <a:r>
              <a:rPr sz="2150" b="1" dirty="0">
                <a:solidFill>
                  <a:srgbClr val="022B40"/>
                </a:solidFill>
                <a:latin typeface="VVKLBQ+Garet Bold"/>
                <a:cs typeface="VVKLBQ+Garet Bold"/>
              </a:rPr>
              <a:t> </a:t>
            </a:r>
            <a:r>
              <a:rPr sz="2150" b="1" spc="-17" dirty="0">
                <a:solidFill>
                  <a:srgbClr val="022B40"/>
                </a:solidFill>
                <a:latin typeface="VVKLBQ+Garet Bold"/>
                <a:cs typeface="VVKLBQ+Garet Bold"/>
              </a:rPr>
              <a:t>PRV,</a:t>
            </a:r>
            <a:r>
              <a:rPr sz="2150" b="1" dirty="0">
                <a:solidFill>
                  <a:srgbClr val="022B40"/>
                </a:solidFill>
                <a:latin typeface="VVKLBQ+Garet Bold"/>
                <a:cs typeface="VVKLBQ+Garet Bold"/>
              </a:rPr>
              <a:t> </a:t>
            </a:r>
            <a:r>
              <a:rPr sz="2150" b="1" spc="-13" dirty="0">
                <a:solidFill>
                  <a:srgbClr val="022B40"/>
                </a:solidFill>
                <a:latin typeface="VVKLBQ+Garet Bold"/>
                <a:cs typeface="VVKLBQ+Garet Bold"/>
              </a:rPr>
              <a:t>Projekty,</a:t>
            </a:r>
            <a:r>
              <a:rPr sz="2150" b="1" dirty="0">
                <a:solidFill>
                  <a:srgbClr val="022B40"/>
                </a:solidFill>
                <a:latin typeface="VVKLBQ+Garet Bold"/>
                <a:cs typeface="VVKLBQ+Garet Bold"/>
              </a:rPr>
              <a:t> </a:t>
            </a:r>
            <a:r>
              <a:rPr sz="2150" b="1" spc="-15" dirty="0">
                <a:solidFill>
                  <a:srgbClr val="022B40"/>
                </a:solidFill>
                <a:latin typeface="VVKLBQ+Garet Bold"/>
                <a:cs typeface="VVKLBQ+Garet Bold"/>
              </a:rPr>
              <a:t>Centra.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974306" y="2476532"/>
            <a:ext cx="5096443" cy="2795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0">
              <a:lnSpc>
                <a:spcPts val="3906"/>
              </a:lnSpc>
              <a:spcBef>
                <a:spcPts val="0"/>
              </a:spcBef>
              <a:spcAft>
                <a:spcPts val="0"/>
              </a:spcAft>
            </a:pPr>
            <a:r>
              <a:rPr sz="2700" b="1" dirty="0">
                <a:solidFill>
                  <a:srgbClr val="022B40"/>
                </a:solidFill>
                <a:latin typeface="VVKLBQ+Garet Bold"/>
                <a:cs typeface="VVKLBQ+Garet Bold"/>
              </a:rPr>
              <a:t>INFORMATICKÉ MYŠLENÍ</a:t>
            </a:r>
          </a:p>
          <a:p>
            <a:pPr marL="0" marR="0">
              <a:lnSpc>
                <a:spcPts val="3083"/>
              </a:lnSpc>
              <a:spcBef>
                <a:spcPts val="95"/>
              </a:spcBef>
              <a:spcAft>
                <a:spcPts val="0"/>
              </a:spcAft>
            </a:pPr>
            <a:r>
              <a:rPr sz="2150" spc="-14" dirty="0">
                <a:solidFill>
                  <a:srgbClr val="022B40"/>
                </a:solidFill>
                <a:latin typeface="DWSQFQ+Garet Regular"/>
                <a:cs typeface="DWSQFQ+Garet Regular"/>
              </a:rPr>
              <a:t>Systematické</a:t>
            </a:r>
            <a:r>
              <a:rPr sz="2150" dirty="0">
                <a:solidFill>
                  <a:srgbClr val="022B40"/>
                </a:solidFill>
                <a:latin typeface="DWSQFQ+Garet Regular"/>
                <a:cs typeface="DWSQFQ+Garet Regular"/>
              </a:rPr>
              <a:t> a</a:t>
            </a:r>
            <a:r>
              <a:rPr sz="2150" spc="-21" dirty="0">
                <a:solidFill>
                  <a:srgbClr val="022B40"/>
                </a:solidFill>
                <a:latin typeface="DWSQFQ+Garet Regular"/>
                <a:cs typeface="DWSQFQ+Garet Regular"/>
              </a:rPr>
              <a:t> </a:t>
            </a:r>
            <a:r>
              <a:rPr sz="2150" spc="-13" dirty="0">
                <a:solidFill>
                  <a:srgbClr val="022B40"/>
                </a:solidFill>
                <a:latin typeface="DWSQFQ+Garet Regular"/>
                <a:cs typeface="DWSQFQ+Garet Regular"/>
              </a:rPr>
              <a:t>efektivní</a:t>
            </a:r>
            <a:r>
              <a:rPr sz="2150" dirty="0">
                <a:solidFill>
                  <a:srgbClr val="022B40"/>
                </a:solidFill>
                <a:latin typeface="DWSQFQ+Garet Regular"/>
                <a:cs typeface="DWSQFQ+Garet Regular"/>
              </a:rPr>
              <a:t> </a:t>
            </a:r>
            <a:r>
              <a:rPr sz="2150" spc="-14" dirty="0">
                <a:solidFill>
                  <a:srgbClr val="022B40"/>
                </a:solidFill>
                <a:latin typeface="DWSQFQ+Garet Regular"/>
                <a:cs typeface="DWSQFQ+Garet Regular"/>
              </a:rPr>
              <a:t>řešení</a:t>
            </a:r>
          </a:p>
          <a:p>
            <a:pPr marL="0" marR="0">
              <a:lnSpc>
                <a:spcPts val="2925"/>
              </a:lnSpc>
              <a:spcBef>
                <a:spcPts val="0"/>
              </a:spcBef>
              <a:spcAft>
                <a:spcPts val="0"/>
              </a:spcAft>
            </a:pPr>
            <a:r>
              <a:rPr sz="2150" spc="-15" dirty="0">
                <a:solidFill>
                  <a:srgbClr val="022B40"/>
                </a:solidFill>
                <a:latin typeface="DWSQFQ+Garet Regular"/>
                <a:cs typeface="DWSQFQ+Garet Regular"/>
              </a:rPr>
              <a:t>problémů.</a:t>
            </a:r>
            <a:r>
              <a:rPr sz="2150" dirty="0">
                <a:solidFill>
                  <a:srgbClr val="022B40"/>
                </a:solidFill>
                <a:latin typeface="DWSQFQ+Garet Regular"/>
                <a:cs typeface="DWSQFQ+Garet Regular"/>
              </a:rPr>
              <a:t> </a:t>
            </a:r>
            <a:r>
              <a:rPr sz="2150" spc="-15" dirty="0">
                <a:solidFill>
                  <a:srgbClr val="022B40"/>
                </a:solidFill>
                <a:latin typeface="DWSQFQ+Garet Regular"/>
                <a:cs typeface="DWSQFQ+Garet Regular"/>
              </a:rPr>
              <a:t>Rozvoj</a:t>
            </a:r>
            <a:r>
              <a:rPr sz="2150" dirty="0">
                <a:solidFill>
                  <a:srgbClr val="022B40"/>
                </a:solidFill>
                <a:latin typeface="DWSQFQ+Garet Regular"/>
                <a:cs typeface="DWSQFQ+Garet Regular"/>
              </a:rPr>
              <a:t> </a:t>
            </a:r>
            <a:r>
              <a:rPr sz="2150" spc="-13" dirty="0">
                <a:solidFill>
                  <a:srgbClr val="022B40"/>
                </a:solidFill>
                <a:latin typeface="DWSQFQ+Garet Regular"/>
                <a:cs typeface="DWSQFQ+Garet Regular"/>
              </a:rPr>
              <a:t>logického</a:t>
            </a:r>
          </a:p>
          <a:p>
            <a:pPr marL="0" marR="0">
              <a:lnSpc>
                <a:spcPts val="2925"/>
              </a:lnSpc>
              <a:spcBef>
                <a:spcPts val="0"/>
              </a:spcBef>
              <a:spcAft>
                <a:spcPts val="0"/>
              </a:spcAft>
            </a:pPr>
            <a:r>
              <a:rPr sz="2150" dirty="0">
                <a:solidFill>
                  <a:srgbClr val="022B40"/>
                </a:solidFill>
                <a:latin typeface="DWSQFQ+Garet Regular"/>
                <a:cs typeface="DWSQFQ+Garet Regular"/>
              </a:rPr>
              <a:t>a</a:t>
            </a:r>
            <a:r>
              <a:rPr sz="2150" spc="-21" dirty="0">
                <a:solidFill>
                  <a:srgbClr val="022B40"/>
                </a:solidFill>
                <a:latin typeface="DWSQFQ+Garet Regular"/>
                <a:cs typeface="DWSQFQ+Garet Regular"/>
              </a:rPr>
              <a:t> </a:t>
            </a:r>
            <a:r>
              <a:rPr sz="2150" spc="-12" dirty="0">
                <a:solidFill>
                  <a:srgbClr val="022B40"/>
                </a:solidFill>
                <a:latin typeface="DWSQFQ+Garet Regular"/>
                <a:cs typeface="DWSQFQ+Garet Regular"/>
              </a:rPr>
              <a:t>kreativního</a:t>
            </a:r>
            <a:r>
              <a:rPr sz="2150" dirty="0">
                <a:solidFill>
                  <a:srgbClr val="022B40"/>
                </a:solidFill>
                <a:latin typeface="DWSQFQ+Garet Regular"/>
                <a:cs typeface="DWSQFQ+Garet Regular"/>
              </a:rPr>
              <a:t> </a:t>
            </a:r>
            <a:r>
              <a:rPr sz="2150" spc="-14" dirty="0">
                <a:solidFill>
                  <a:srgbClr val="022B40"/>
                </a:solidFill>
                <a:latin typeface="DWSQFQ+Garet Regular"/>
                <a:cs typeface="DWSQFQ+Garet Regular"/>
              </a:rPr>
              <a:t>myšlení,</a:t>
            </a:r>
            <a:r>
              <a:rPr sz="2150" dirty="0">
                <a:solidFill>
                  <a:srgbClr val="022B40"/>
                </a:solidFill>
                <a:latin typeface="DWSQFQ+Garet Regular"/>
                <a:cs typeface="DWSQFQ+Garet Regular"/>
              </a:rPr>
              <a:t> </a:t>
            </a:r>
            <a:r>
              <a:rPr sz="2150" spc="-13" dirty="0">
                <a:solidFill>
                  <a:srgbClr val="022B40"/>
                </a:solidFill>
                <a:latin typeface="DWSQFQ+Garet Regular"/>
                <a:cs typeface="DWSQFQ+Garet Regular"/>
              </a:rPr>
              <a:t>informatické,</a:t>
            </a:r>
          </a:p>
          <a:p>
            <a:pPr marL="0" marR="0">
              <a:lnSpc>
                <a:spcPts val="2925"/>
              </a:lnSpc>
              <a:spcBef>
                <a:spcPts val="50"/>
              </a:spcBef>
              <a:spcAft>
                <a:spcPts val="0"/>
              </a:spcAft>
            </a:pPr>
            <a:r>
              <a:rPr sz="2150" spc="-15" dirty="0">
                <a:solidFill>
                  <a:srgbClr val="022B40"/>
                </a:solidFill>
                <a:latin typeface="DWSQFQ+Garet Regular"/>
                <a:cs typeface="DWSQFQ+Garet Regular"/>
              </a:rPr>
              <a:t>matematické,</a:t>
            </a:r>
            <a:r>
              <a:rPr sz="2150" dirty="0">
                <a:solidFill>
                  <a:srgbClr val="022B40"/>
                </a:solidFill>
                <a:latin typeface="DWSQFQ+Garet Regular"/>
                <a:cs typeface="DWSQFQ+Garet Regular"/>
              </a:rPr>
              <a:t> </a:t>
            </a:r>
            <a:r>
              <a:rPr sz="2150" spc="-14" dirty="0">
                <a:solidFill>
                  <a:srgbClr val="022B40"/>
                </a:solidFill>
                <a:latin typeface="DWSQFQ+Garet Regular"/>
                <a:cs typeface="DWSQFQ+Garet Regular"/>
              </a:rPr>
              <a:t>čtenářské,</a:t>
            </a:r>
            <a:r>
              <a:rPr sz="2150" dirty="0">
                <a:solidFill>
                  <a:srgbClr val="022B40"/>
                </a:solidFill>
                <a:latin typeface="DWSQFQ+Garet Regular"/>
                <a:cs typeface="DWSQFQ+Garet Regular"/>
              </a:rPr>
              <a:t> </a:t>
            </a:r>
            <a:r>
              <a:rPr sz="2150" spc="-11" dirty="0">
                <a:solidFill>
                  <a:srgbClr val="022B40"/>
                </a:solidFill>
                <a:latin typeface="DWSQFQ+Garet Regular"/>
                <a:cs typeface="DWSQFQ+Garet Regular"/>
              </a:rPr>
              <a:t>digitální,</a:t>
            </a:r>
          </a:p>
          <a:p>
            <a:pPr marL="66823" marR="0">
              <a:lnSpc>
                <a:spcPts val="2925"/>
              </a:lnSpc>
              <a:spcBef>
                <a:spcPts val="0"/>
              </a:spcBef>
              <a:spcAft>
                <a:spcPts val="0"/>
              </a:spcAft>
            </a:pPr>
            <a:r>
              <a:rPr sz="2150" dirty="0">
                <a:solidFill>
                  <a:srgbClr val="022B40"/>
                </a:solidFill>
                <a:latin typeface="DWSQFQ+Garet Regular"/>
                <a:cs typeface="DWSQFQ+Garet Regular"/>
              </a:rPr>
              <a:t>a</a:t>
            </a:r>
            <a:r>
              <a:rPr sz="2150" spc="-21" dirty="0">
                <a:solidFill>
                  <a:srgbClr val="022B40"/>
                </a:solidFill>
                <a:latin typeface="DWSQFQ+Garet Regular"/>
                <a:cs typeface="DWSQFQ+Garet Regular"/>
              </a:rPr>
              <a:t> </a:t>
            </a:r>
            <a:r>
              <a:rPr sz="2150" spc="-14" dirty="0">
                <a:solidFill>
                  <a:srgbClr val="022B40"/>
                </a:solidFill>
                <a:latin typeface="DWSQFQ+Garet Regular"/>
                <a:cs typeface="DWSQFQ+Garet Regular"/>
              </a:rPr>
              <a:t>multimodální</a:t>
            </a:r>
            <a:r>
              <a:rPr sz="2150" dirty="0">
                <a:solidFill>
                  <a:srgbClr val="022B40"/>
                </a:solidFill>
                <a:latin typeface="DWSQFQ+Garet Regular"/>
                <a:cs typeface="DWSQFQ+Garet Regular"/>
              </a:rPr>
              <a:t> </a:t>
            </a:r>
            <a:r>
              <a:rPr sz="2150" spc="-14" dirty="0">
                <a:solidFill>
                  <a:srgbClr val="022B40"/>
                </a:solidFill>
                <a:latin typeface="DWSQFQ+Garet Regular"/>
                <a:cs typeface="DWSQFQ+Garet Regular"/>
              </a:rPr>
              <a:t>gramotnosti.</a:t>
            </a:r>
            <a:r>
              <a:rPr sz="2150" dirty="0">
                <a:solidFill>
                  <a:srgbClr val="022B40"/>
                </a:solidFill>
                <a:latin typeface="DWSQFQ+Garet Regular"/>
                <a:cs typeface="DWSQFQ+Garet Regular"/>
              </a:rPr>
              <a:t> </a:t>
            </a:r>
            <a:r>
              <a:rPr sz="2150" b="1" spc="-12" dirty="0">
                <a:solidFill>
                  <a:srgbClr val="022B40"/>
                </a:solidFill>
                <a:latin typeface="VVKLBQ+Garet Bold"/>
                <a:cs typeface="VVKLBQ+Garet Bold"/>
              </a:rPr>
              <a:t>IT,</a:t>
            </a:r>
          </a:p>
          <a:p>
            <a:pPr marL="0" marR="0">
              <a:lnSpc>
                <a:spcPts val="2925"/>
              </a:lnSpc>
              <a:spcBef>
                <a:spcPts val="0"/>
              </a:spcBef>
              <a:spcAft>
                <a:spcPts val="0"/>
              </a:spcAft>
            </a:pPr>
            <a:r>
              <a:rPr sz="2150" b="1" spc="-19" dirty="0">
                <a:solidFill>
                  <a:srgbClr val="022B40"/>
                </a:solidFill>
                <a:latin typeface="VVKLBQ+Garet Bold"/>
                <a:cs typeface="VVKLBQ+Garet Bold"/>
              </a:rPr>
              <a:t>MAT,</a:t>
            </a:r>
            <a:r>
              <a:rPr sz="2150" b="1" dirty="0">
                <a:solidFill>
                  <a:srgbClr val="022B40"/>
                </a:solidFill>
                <a:latin typeface="VVKLBQ+Garet Bold"/>
                <a:cs typeface="VVKLBQ+Garet Bold"/>
              </a:rPr>
              <a:t> </a:t>
            </a:r>
            <a:r>
              <a:rPr sz="2150" b="1" spc="-13" dirty="0">
                <a:solidFill>
                  <a:srgbClr val="022B40"/>
                </a:solidFill>
                <a:latin typeface="VVKLBQ+Garet Bold"/>
                <a:cs typeface="VVKLBQ+Garet Bold"/>
              </a:rPr>
              <a:t>Projekty,</a:t>
            </a:r>
            <a:r>
              <a:rPr sz="2150" b="1" dirty="0">
                <a:solidFill>
                  <a:srgbClr val="022B40"/>
                </a:solidFill>
                <a:latin typeface="VVKLBQ+Garet Bold"/>
                <a:cs typeface="VVKLBQ+Garet Bold"/>
              </a:rPr>
              <a:t> </a:t>
            </a:r>
            <a:r>
              <a:rPr sz="2150" b="1" spc="-15" dirty="0">
                <a:solidFill>
                  <a:srgbClr val="022B40"/>
                </a:solidFill>
                <a:latin typeface="VVKLBQ+Garet Bold"/>
                <a:cs typeface="VVKLBQ+Garet Bold"/>
              </a:rPr>
              <a:t>Centra.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045393" y="5508316"/>
            <a:ext cx="4787076" cy="2787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761"/>
              </a:lnSpc>
              <a:spcBef>
                <a:spcPts val="0"/>
              </a:spcBef>
              <a:spcAft>
                <a:spcPts val="0"/>
              </a:spcAft>
            </a:pPr>
            <a:r>
              <a:rPr sz="2600" b="1" dirty="0">
                <a:solidFill>
                  <a:srgbClr val="022B40"/>
                </a:solidFill>
                <a:latin typeface="VVKLBQ+Garet Bold"/>
                <a:cs typeface="VVKLBQ+Garet Bold"/>
              </a:rPr>
              <a:t>ENVIRONMENTÁLNÍ</a:t>
            </a:r>
          </a:p>
          <a:p>
            <a:pPr marL="0" marR="0">
              <a:lnSpc>
                <a:spcPts val="3623"/>
              </a:lnSpc>
              <a:spcBef>
                <a:spcPts val="0"/>
              </a:spcBef>
              <a:spcAft>
                <a:spcPts val="0"/>
              </a:spcAft>
            </a:pPr>
            <a:r>
              <a:rPr sz="2600" b="1" dirty="0">
                <a:solidFill>
                  <a:srgbClr val="022B40"/>
                </a:solidFill>
                <a:latin typeface="VVKLBQ+Garet Bold"/>
                <a:cs typeface="VVKLBQ+Garet Bold"/>
              </a:rPr>
              <a:t>VÝCHOVA</a:t>
            </a:r>
          </a:p>
          <a:p>
            <a:pPr marL="0" marR="0">
              <a:lnSpc>
                <a:spcPts val="2744"/>
              </a:lnSpc>
              <a:spcBef>
                <a:spcPts val="0"/>
              </a:spcBef>
              <a:spcAft>
                <a:spcPts val="0"/>
              </a:spcAft>
            </a:pPr>
            <a:r>
              <a:rPr sz="2150" spc="-16" dirty="0">
                <a:solidFill>
                  <a:srgbClr val="022B40"/>
                </a:solidFill>
                <a:latin typeface="DWSQFQ+Garet Regular"/>
                <a:cs typeface="DWSQFQ+Garet Regular"/>
              </a:rPr>
              <a:t>Vedení</a:t>
            </a:r>
            <a:r>
              <a:rPr sz="2150" dirty="0">
                <a:solidFill>
                  <a:srgbClr val="022B40"/>
                </a:solidFill>
                <a:latin typeface="DWSQFQ+Garet Regular"/>
                <a:cs typeface="DWSQFQ+Garet Regular"/>
              </a:rPr>
              <a:t> </a:t>
            </a:r>
            <a:r>
              <a:rPr sz="2150" spc="-14" dirty="0">
                <a:solidFill>
                  <a:srgbClr val="022B40"/>
                </a:solidFill>
                <a:latin typeface="DWSQFQ+Garet Regular"/>
                <a:cs typeface="DWSQFQ+Garet Regular"/>
              </a:rPr>
              <a:t>ke</a:t>
            </a:r>
            <a:r>
              <a:rPr sz="2150" dirty="0">
                <a:solidFill>
                  <a:srgbClr val="022B40"/>
                </a:solidFill>
                <a:latin typeface="DWSQFQ+Garet Regular"/>
                <a:cs typeface="DWSQFQ+Garet Regular"/>
              </a:rPr>
              <a:t> </a:t>
            </a:r>
            <a:r>
              <a:rPr sz="2150" spc="-15" dirty="0">
                <a:solidFill>
                  <a:srgbClr val="022B40"/>
                </a:solidFill>
                <a:latin typeface="DWSQFQ+Garet Regular"/>
                <a:cs typeface="DWSQFQ+Garet Regular"/>
              </a:rPr>
              <a:t>spoluodpovědnosti</a:t>
            </a:r>
          </a:p>
          <a:p>
            <a:pPr marL="0" marR="0">
              <a:lnSpc>
                <a:spcPts val="2925"/>
              </a:lnSpc>
              <a:spcBef>
                <a:spcPts val="50"/>
              </a:spcBef>
              <a:spcAft>
                <a:spcPts val="0"/>
              </a:spcAft>
            </a:pPr>
            <a:r>
              <a:rPr sz="2150" dirty="0">
                <a:solidFill>
                  <a:srgbClr val="022B40"/>
                </a:solidFill>
                <a:latin typeface="DWSQFQ+Garet Regular"/>
                <a:cs typeface="DWSQFQ+Garet Regular"/>
              </a:rPr>
              <a:t>a</a:t>
            </a:r>
            <a:r>
              <a:rPr sz="2150" spc="-21" dirty="0">
                <a:solidFill>
                  <a:srgbClr val="022B40"/>
                </a:solidFill>
                <a:latin typeface="DWSQFQ+Garet Regular"/>
                <a:cs typeface="DWSQFQ+Garet Regular"/>
              </a:rPr>
              <a:t> </a:t>
            </a:r>
            <a:r>
              <a:rPr sz="2150" spc="-14" dirty="0">
                <a:solidFill>
                  <a:srgbClr val="022B40"/>
                </a:solidFill>
                <a:latin typeface="DWSQFQ+Garet Regular"/>
                <a:cs typeface="DWSQFQ+Garet Regular"/>
              </a:rPr>
              <a:t>vytváření</a:t>
            </a:r>
            <a:r>
              <a:rPr sz="2150" dirty="0">
                <a:solidFill>
                  <a:srgbClr val="022B40"/>
                </a:solidFill>
                <a:latin typeface="DWSQFQ+Garet Regular"/>
                <a:cs typeface="DWSQFQ+Garet Regular"/>
              </a:rPr>
              <a:t> </a:t>
            </a:r>
            <a:r>
              <a:rPr sz="2150" spc="-12" dirty="0">
                <a:solidFill>
                  <a:srgbClr val="022B40"/>
                </a:solidFill>
                <a:latin typeface="DWSQFQ+Garet Regular"/>
                <a:cs typeface="DWSQFQ+Garet Regular"/>
              </a:rPr>
              <a:t>vlastních</a:t>
            </a:r>
            <a:r>
              <a:rPr sz="2150" spc="-10" dirty="0">
                <a:solidFill>
                  <a:srgbClr val="022B40"/>
                </a:solidFill>
                <a:latin typeface="DWSQFQ+Garet Regular"/>
                <a:cs typeface="DWSQFQ+Garet Regular"/>
              </a:rPr>
              <a:t> </a:t>
            </a:r>
            <a:r>
              <a:rPr sz="2150" spc="-12" dirty="0">
                <a:solidFill>
                  <a:srgbClr val="022B40"/>
                </a:solidFill>
                <a:latin typeface="DWSQFQ+Garet Regular"/>
                <a:cs typeface="DWSQFQ+Garet Regular"/>
              </a:rPr>
              <a:t>strategií</a:t>
            </a:r>
            <a:r>
              <a:rPr sz="2150" dirty="0">
                <a:solidFill>
                  <a:srgbClr val="022B40"/>
                </a:solidFill>
                <a:latin typeface="DWSQFQ+Garet Regular"/>
                <a:cs typeface="DWSQFQ+Garet Regular"/>
              </a:rPr>
              <a:t> </a:t>
            </a:r>
            <a:r>
              <a:rPr sz="2150" spc="-14" dirty="0">
                <a:solidFill>
                  <a:srgbClr val="022B40"/>
                </a:solidFill>
                <a:latin typeface="DWSQFQ+Garet Regular"/>
                <a:cs typeface="DWSQFQ+Garet Regular"/>
              </a:rPr>
              <a:t>pro</a:t>
            </a:r>
          </a:p>
          <a:p>
            <a:pPr marL="0" marR="0">
              <a:lnSpc>
                <a:spcPts val="2925"/>
              </a:lnSpc>
              <a:spcBef>
                <a:spcPts val="0"/>
              </a:spcBef>
              <a:spcAft>
                <a:spcPts val="0"/>
              </a:spcAft>
            </a:pPr>
            <a:r>
              <a:rPr sz="2150" spc="-12" dirty="0">
                <a:solidFill>
                  <a:srgbClr val="022B40"/>
                </a:solidFill>
                <a:latin typeface="DWSQFQ+Garet Regular"/>
                <a:cs typeface="DWSQFQ+Garet Regular"/>
              </a:rPr>
              <a:t>udržitelný</a:t>
            </a:r>
            <a:r>
              <a:rPr sz="2150" dirty="0">
                <a:solidFill>
                  <a:srgbClr val="022B40"/>
                </a:solidFill>
                <a:latin typeface="DWSQFQ+Garet Regular"/>
                <a:cs typeface="DWSQFQ+Garet Regular"/>
              </a:rPr>
              <a:t> </a:t>
            </a:r>
            <a:r>
              <a:rPr sz="2150" spc="-12" dirty="0">
                <a:solidFill>
                  <a:srgbClr val="022B40"/>
                </a:solidFill>
                <a:latin typeface="DWSQFQ+Garet Regular"/>
                <a:cs typeface="DWSQFQ+Garet Regular"/>
              </a:rPr>
              <a:t>život</a:t>
            </a:r>
            <a:r>
              <a:rPr sz="2150" dirty="0">
                <a:solidFill>
                  <a:srgbClr val="022B40"/>
                </a:solidFill>
                <a:latin typeface="DWSQFQ+Garet Regular"/>
                <a:cs typeface="DWSQFQ+Garet Regular"/>
              </a:rPr>
              <a:t> a</a:t>
            </a:r>
            <a:r>
              <a:rPr sz="2150" spc="-21" dirty="0">
                <a:solidFill>
                  <a:srgbClr val="022B40"/>
                </a:solidFill>
                <a:latin typeface="DWSQFQ+Garet Regular"/>
                <a:cs typeface="DWSQFQ+Garet Regular"/>
              </a:rPr>
              <a:t> </a:t>
            </a:r>
            <a:r>
              <a:rPr sz="2150" spc="-13" dirty="0">
                <a:solidFill>
                  <a:srgbClr val="022B40"/>
                </a:solidFill>
                <a:latin typeface="DWSQFQ+Garet Regular"/>
                <a:cs typeface="DWSQFQ+Garet Regular"/>
              </a:rPr>
              <a:t>jeho</a:t>
            </a:r>
            <a:r>
              <a:rPr sz="2150" dirty="0">
                <a:solidFill>
                  <a:srgbClr val="022B40"/>
                </a:solidFill>
                <a:latin typeface="DWSQFQ+Garet Regular"/>
                <a:cs typeface="DWSQFQ+Garet Regular"/>
              </a:rPr>
              <a:t> </a:t>
            </a:r>
            <a:r>
              <a:rPr sz="2150" spc="-13" dirty="0">
                <a:solidFill>
                  <a:srgbClr val="022B40"/>
                </a:solidFill>
                <a:latin typeface="DWSQFQ+Garet Regular"/>
                <a:cs typeface="DWSQFQ+Garet Regular"/>
              </a:rPr>
              <a:t>nejvyšší</a:t>
            </a:r>
          </a:p>
          <a:p>
            <a:pPr marL="0" marR="0">
              <a:lnSpc>
                <a:spcPts val="2925"/>
              </a:lnSpc>
              <a:spcBef>
                <a:spcPts val="0"/>
              </a:spcBef>
              <a:spcAft>
                <a:spcPts val="0"/>
              </a:spcAft>
            </a:pPr>
            <a:r>
              <a:rPr sz="2150" spc="-12" dirty="0">
                <a:solidFill>
                  <a:srgbClr val="022B40"/>
                </a:solidFill>
                <a:latin typeface="DWSQFQ+Garet Regular"/>
                <a:cs typeface="DWSQFQ+Garet Regular"/>
              </a:rPr>
              <a:t>kvalitu.</a:t>
            </a:r>
            <a:r>
              <a:rPr sz="2150" dirty="0">
                <a:solidFill>
                  <a:srgbClr val="022B40"/>
                </a:solidFill>
                <a:latin typeface="DWSQFQ+Garet Regular"/>
                <a:cs typeface="DWSQFQ+Garet Regular"/>
              </a:rPr>
              <a:t> </a:t>
            </a:r>
            <a:r>
              <a:rPr sz="2150" b="1" spc="-13" dirty="0">
                <a:solidFill>
                  <a:srgbClr val="022B40"/>
                </a:solidFill>
                <a:latin typeface="VVKLBQ+Garet Bold"/>
                <a:cs typeface="VVKLBQ+Garet Bold"/>
              </a:rPr>
              <a:t>Etika,</a:t>
            </a:r>
            <a:r>
              <a:rPr sz="2150" b="1" dirty="0">
                <a:solidFill>
                  <a:srgbClr val="022B40"/>
                </a:solidFill>
                <a:latin typeface="VVKLBQ+Garet Bold"/>
                <a:cs typeface="VVKLBQ+Garet Bold"/>
              </a:rPr>
              <a:t> </a:t>
            </a:r>
            <a:r>
              <a:rPr sz="2150" b="1" spc="-17" dirty="0">
                <a:solidFill>
                  <a:srgbClr val="022B40"/>
                </a:solidFill>
                <a:latin typeface="VVKLBQ+Garet Bold"/>
                <a:cs typeface="VVKLBQ+Garet Bold"/>
              </a:rPr>
              <a:t>PRV,</a:t>
            </a:r>
            <a:r>
              <a:rPr sz="2150" b="1" dirty="0">
                <a:solidFill>
                  <a:srgbClr val="022B40"/>
                </a:solidFill>
                <a:latin typeface="VVKLBQ+Garet Bold"/>
                <a:cs typeface="VVKLBQ+Garet Bold"/>
              </a:rPr>
              <a:t> </a:t>
            </a:r>
            <a:r>
              <a:rPr sz="2150" b="1" spc="-18" dirty="0">
                <a:solidFill>
                  <a:srgbClr val="022B40"/>
                </a:solidFill>
                <a:latin typeface="VVKLBQ+Garet Bold"/>
                <a:cs typeface="VVKLBQ+Garet Bold"/>
              </a:rPr>
              <a:t>PČ,</a:t>
            </a:r>
            <a:r>
              <a:rPr sz="2150" b="1" dirty="0">
                <a:solidFill>
                  <a:srgbClr val="022B40"/>
                </a:solidFill>
                <a:latin typeface="VVKLBQ+Garet Bold"/>
                <a:cs typeface="VVKLBQ+Garet Bold"/>
              </a:rPr>
              <a:t> </a:t>
            </a:r>
            <a:r>
              <a:rPr sz="2150" b="1" spc="-13" dirty="0">
                <a:solidFill>
                  <a:srgbClr val="022B40"/>
                </a:solidFill>
                <a:latin typeface="VVKLBQ+Garet Bold"/>
                <a:cs typeface="VVKLBQ+Garet Bold"/>
              </a:rPr>
              <a:t>Projekty,</a:t>
            </a:r>
          </a:p>
          <a:p>
            <a:pPr marL="0" marR="0">
              <a:lnSpc>
                <a:spcPts val="2925"/>
              </a:lnSpc>
              <a:spcBef>
                <a:spcPts val="0"/>
              </a:spcBef>
              <a:spcAft>
                <a:spcPts val="0"/>
              </a:spcAft>
            </a:pPr>
            <a:r>
              <a:rPr sz="2150" b="1" spc="-15" dirty="0">
                <a:solidFill>
                  <a:srgbClr val="022B40"/>
                </a:solidFill>
                <a:latin typeface="VVKLBQ+Garet Bold"/>
                <a:cs typeface="VVKLBQ+Garet Bold"/>
              </a:rPr>
              <a:t>Centra.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2346867" y="5506628"/>
            <a:ext cx="3347287" cy="5342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06"/>
              </a:lnSpc>
              <a:spcBef>
                <a:spcPts val="0"/>
              </a:spcBef>
              <a:spcAft>
                <a:spcPts val="0"/>
              </a:spcAft>
            </a:pPr>
            <a:r>
              <a:rPr sz="2700" b="1" dirty="0">
                <a:solidFill>
                  <a:srgbClr val="022B40"/>
                </a:solidFill>
                <a:latin typeface="VVKLBQ+Garet Bold"/>
                <a:cs typeface="VVKLBQ+Garet Bold"/>
              </a:rPr>
              <a:t>ETICKÁ VÝCHOVA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2346867" y="6064604"/>
            <a:ext cx="3226334" cy="15440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83"/>
              </a:lnSpc>
              <a:spcBef>
                <a:spcPts val="0"/>
              </a:spcBef>
              <a:spcAft>
                <a:spcPts val="0"/>
              </a:spcAft>
            </a:pPr>
            <a:r>
              <a:rPr sz="2150" spc="-15" dirty="0">
                <a:solidFill>
                  <a:srgbClr val="022B40"/>
                </a:solidFill>
                <a:latin typeface="DWSQFQ+Garet Regular"/>
                <a:cs typeface="DWSQFQ+Garet Regular"/>
              </a:rPr>
              <a:t>Hodnotové</a:t>
            </a:r>
            <a:r>
              <a:rPr sz="2150" dirty="0">
                <a:solidFill>
                  <a:srgbClr val="022B40"/>
                </a:solidFill>
                <a:latin typeface="DWSQFQ+Garet Regular"/>
                <a:cs typeface="DWSQFQ+Garet Regular"/>
              </a:rPr>
              <a:t> </a:t>
            </a:r>
            <a:r>
              <a:rPr sz="2150" spc="-14" dirty="0">
                <a:solidFill>
                  <a:srgbClr val="022B40"/>
                </a:solidFill>
                <a:latin typeface="DWSQFQ+Garet Regular"/>
                <a:cs typeface="DWSQFQ+Garet Regular"/>
              </a:rPr>
              <a:t>vzdělávání</a:t>
            </a:r>
          </a:p>
          <a:p>
            <a:pPr marL="0" marR="0">
              <a:lnSpc>
                <a:spcPts val="2925"/>
              </a:lnSpc>
              <a:spcBef>
                <a:spcPts val="0"/>
              </a:spcBef>
              <a:spcAft>
                <a:spcPts val="0"/>
              </a:spcAft>
            </a:pPr>
            <a:r>
              <a:rPr sz="2150" spc="-12" dirty="0">
                <a:solidFill>
                  <a:srgbClr val="022B40"/>
                </a:solidFill>
                <a:latin typeface="DWSQFQ+Garet Regular"/>
                <a:cs typeface="DWSQFQ+Garet Regular"/>
              </a:rPr>
              <a:t>jako</a:t>
            </a:r>
            <a:r>
              <a:rPr sz="2150" spc="-10" dirty="0">
                <a:solidFill>
                  <a:srgbClr val="022B40"/>
                </a:solidFill>
                <a:latin typeface="DWSQFQ+Garet Regular"/>
                <a:cs typeface="DWSQFQ+Garet Regular"/>
              </a:rPr>
              <a:t> </a:t>
            </a:r>
            <a:r>
              <a:rPr sz="2150" spc="-13" dirty="0">
                <a:solidFill>
                  <a:srgbClr val="022B40"/>
                </a:solidFill>
                <a:latin typeface="DWSQFQ+Garet Regular"/>
                <a:cs typeface="DWSQFQ+Garet Regular"/>
              </a:rPr>
              <a:t>přirozená</a:t>
            </a:r>
          </a:p>
          <a:p>
            <a:pPr marL="66823" marR="0">
              <a:lnSpc>
                <a:spcPts val="2925"/>
              </a:lnSpc>
              <a:spcBef>
                <a:spcPts val="0"/>
              </a:spcBef>
              <a:spcAft>
                <a:spcPts val="0"/>
              </a:spcAft>
            </a:pPr>
            <a:r>
              <a:rPr sz="2150" spc="-15" dirty="0">
                <a:solidFill>
                  <a:srgbClr val="022B40"/>
                </a:solidFill>
                <a:latin typeface="DWSQFQ+Garet Regular"/>
                <a:cs typeface="DWSQFQ+Garet Regular"/>
              </a:rPr>
              <a:t>součást</a:t>
            </a:r>
            <a:r>
              <a:rPr sz="2150" dirty="0">
                <a:solidFill>
                  <a:srgbClr val="022B40"/>
                </a:solidFill>
                <a:latin typeface="DWSQFQ+Garet Regular"/>
                <a:cs typeface="DWSQFQ+Garet Regular"/>
              </a:rPr>
              <a:t> </a:t>
            </a:r>
            <a:r>
              <a:rPr sz="2150" spc="-12" dirty="0">
                <a:solidFill>
                  <a:srgbClr val="022B40"/>
                </a:solidFill>
                <a:latin typeface="DWSQFQ+Garet Regular"/>
                <a:cs typeface="DWSQFQ+Garet Regular"/>
              </a:rPr>
              <a:t>života.</a:t>
            </a:r>
            <a:r>
              <a:rPr sz="2150" dirty="0">
                <a:solidFill>
                  <a:srgbClr val="022B40"/>
                </a:solidFill>
                <a:latin typeface="DWSQFQ+Garet Regular"/>
                <a:cs typeface="DWSQFQ+Garet Regular"/>
              </a:rPr>
              <a:t> </a:t>
            </a:r>
            <a:r>
              <a:rPr sz="2150" b="1" spc="-13" dirty="0">
                <a:solidFill>
                  <a:srgbClr val="022B40"/>
                </a:solidFill>
                <a:latin typeface="VVKLBQ+Garet Bold"/>
                <a:cs typeface="VVKLBQ+Garet Bold"/>
              </a:rPr>
              <a:t>Etika,</a:t>
            </a:r>
          </a:p>
          <a:p>
            <a:pPr marL="0" marR="0">
              <a:lnSpc>
                <a:spcPts val="2925"/>
              </a:lnSpc>
              <a:spcBef>
                <a:spcPts val="50"/>
              </a:spcBef>
              <a:spcAft>
                <a:spcPts val="0"/>
              </a:spcAft>
            </a:pPr>
            <a:r>
              <a:rPr sz="2150" b="1" spc="-17" dirty="0">
                <a:solidFill>
                  <a:srgbClr val="022B40"/>
                </a:solidFill>
                <a:latin typeface="VVKLBQ+Garet Bold"/>
                <a:cs typeface="VVKLBQ+Garet Bold"/>
              </a:rPr>
              <a:t>PRV.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2346867" y="7738205"/>
            <a:ext cx="4573018" cy="19779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06"/>
              </a:lnSpc>
              <a:spcBef>
                <a:spcPts val="0"/>
              </a:spcBef>
              <a:spcAft>
                <a:spcPts val="0"/>
              </a:spcAft>
            </a:pPr>
            <a:r>
              <a:rPr sz="2700" b="1" dirty="0">
                <a:solidFill>
                  <a:srgbClr val="022B40"/>
                </a:solidFill>
                <a:latin typeface="VVKLBQ+Garet Bold"/>
                <a:cs typeface="VVKLBQ+Garet Bold"/>
              </a:rPr>
              <a:t>Children agency přístup</a:t>
            </a:r>
          </a:p>
          <a:p>
            <a:pPr marL="0" marR="0">
              <a:lnSpc>
                <a:spcPts val="2849"/>
              </a:lnSpc>
              <a:spcBef>
                <a:spcPts val="50"/>
              </a:spcBef>
              <a:spcAft>
                <a:spcPts val="0"/>
              </a:spcAft>
            </a:pPr>
            <a:r>
              <a:rPr sz="2150" spc="-16" dirty="0">
                <a:solidFill>
                  <a:srgbClr val="022B40"/>
                </a:solidFill>
                <a:latin typeface="DWSQFQ+Garet Regular"/>
                <a:cs typeface="DWSQFQ+Garet Regular"/>
              </a:rPr>
              <a:t>Samostatnost</a:t>
            </a:r>
            <a:r>
              <a:rPr sz="2150" dirty="0">
                <a:solidFill>
                  <a:srgbClr val="022B40"/>
                </a:solidFill>
                <a:latin typeface="DWSQFQ+Garet Regular"/>
                <a:cs typeface="DWSQFQ+Garet Regular"/>
              </a:rPr>
              <a:t> a</a:t>
            </a:r>
            <a:r>
              <a:rPr sz="2150" spc="-23" dirty="0">
                <a:solidFill>
                  <a:srgbClr val="022B40"/>
                </a:solidFill>
                <a:latin typeface="DWSQFQ+Garet Regular"/>
                <a:cs typeface="DWSQFQ+Garet Regular"/>
              </a:rPr>
              <a:t> </a:t>
            </a:r>
            <a:r>
              <a:rPr sz="2150" spc="-14" dirty="0">
                <a:solidFill>
                  <a:srgbClr val="022B40"/>
                </a:solidFill>
                <a:latin typeface="DWSQFQ+Garet Regular"/>
                <a:cs typeface="DWSQFQ+Garet Regular"/>
              </a:rPr>
              <a:t>aktivní</a:t>
            </a:r>
            <a:r>
              <a:rPr sz="2150" dirty="0">
                <a:solidFill>
                  <a:srgbClr val="022B40"/>
                </a:solidFill>
                <a:latin typeface="DWSQFQ+Garet Regular"/>
                <a:cs typeface="DWSQFQ+Garet Regular"/>
              </a:rPr>
              <a:t> </a:t>
            </a:r>
            <a:r>
              <a:rPr sz="2150" spc="-15" dirty="0">
                <a:solidFill>
                  <a:srgbClr val="022B40"/>
                </a:solidFill>
                <a:latin typeface="DWSQFQ+Garet Regular"/>
                <a:cs typeface="DWSQFQ+Garet Regular"/>
              </a:rPr>
              <a:t>zapojení</a:t>
            </a:r>
          </a:p>
          <a:p>
            <a:pPr marL="0" marR="0">
              <a:lnSpc>
                <a:spcPts val="2911"/>
              </a:lnSpc>
              <a:spcBef>
                <a:spcPts val="0"/>
              </a:spcBef>
              <a:spcAft>
                <a:spcPts val="0"/>
              </a:spcAft>
            </a:pPr>
            <a:r>
              <a:rPr sz="2150" spc="-15" dirty="0">
                <a:solidFill>
                  <a:srgbClr val="022B40"/>
                </a:solidFill>
                <a:latin typeface="DWSQFQ+Garet Regular"/>
                <a:cs typeface="DWSQFQ+Garet Regular"/>
              </a:rPr>
              <a:t>dětí</a:t>
            </a:r>
            <a:r>
              <a:rPr sz="2150" dirty="0">
                <a:solidFill>
                  <a:srgbClr val="022B40"/>
                </a:solidFill>
                <a:latin typeface="DWSQFQ+Garet Regular"/>
                <a:cs typeface="DWSQFQ+Garet Regular"/>
              </a:rPr>
              <a:t> -</a:t>
            </a:r>
            <a:r>
              <a:rPr sz="2150" spc="-19" dirty="0">
                <a:solidFill>
                  <a:srgbClr val="022B40"/>
                </a:solidFill>
                <a:latin typeface="DWSQFQ+Garet Regular"/>
                <a:cs typeface="DWSQFQ+Garet Regular"/>
              </a:rPr>
              <a:t> </a:t>
            </a:r>
            <a:r>
              <a:rPr sz="2150" spc="-15" dirty="0">
                <a:solidFill>
                  <a:srgbClr val="022B40"/>
                </a:solidFill>
                <a:latin typeface="DWSQFQ+Garet Regular"/>
                <a:cs typeface="DWSQFQ+Garet Regular"/>
              </a:rPr>
              <a:t>partnerů</a:t>
            </a:r>
            <a:r>
              <a:rPr sz="2150" dirty="0">
                <a:solidFill>
                  <a:srgbClr val="022B40"/>
                </a:solidFill>
                <a:latin typeface="DWSQFQ+Garet Regular"/>
                <a:cs typeface="DWSQFQ+Garet Regular"/>
              </a:rPr>
              <a:t> v</a:t>
            </a:r>
            <a:r>
              <a:rPr sz="2150" spc="-21" dirty="0">
                <a:solidFill>
                  <a:srgbClr val="022B40"/>
                </a:solidFill>
                <a:latin typeface="DWSQFQ+Garet Regular"/>
                <a:cs typeface="DWSQFQ+Garet Regular"/>
              </a:rPr>
              <a:t> </a:t>
            </a:r>
            <a:r>
              <a:rPr sz="2150" spc="-16" dirty="0">
                <a:solidFill>
                  <a:srgbClr val="022B40"/>
                </a:solidFill>
                <a:latin typeface="DWSQFQ+Garet Regular"/>
                <a:cs typeface="DWSQFQ+Garet Regular"/>
              </a:rPr>
              <a:t>procesu</a:t>
            </a:r>
            <a:r>
              <a:rPr sz="2150" dirty="0">
                <a:solidFill>
                  <a:srgbClr val="022B40"/>
                </a:solidFill>
                <a:latin typeface="DWSQFQ+Garet Regular"/>
                <a:cs typeface="DWSQFQ+Garet Regular"/>
              </a:rPr>
              <a:t> </a:t>
            </a:r>
            <a:r>
              <a:rPr sz="2150" spc="-15" dirty="0">
                <a:solidFill>
                  <a:srgbClr val="022B40"/>
                </a:solidFill>
                <a:latin typeface="DWSQFQ+Garet Regular"/>
                <a:cs typeface="DWSQFQ+Garet Regular"/>
              </a:rPr>
              <a:t>učení.</a:t>
            </a:r>
          </a:p>
          <a:p>
            <a:pPr marL="0" marR="0">
              <a:lnSpc>
                <a:spcPts val="2911"/>
              </a:lnSpc>
              <a:spcBef>
                <a:spcPts val="0"/>
              </a:spcBef>
              <a:spcAft>
                <a:spcPts val="0"/>
              </a:spcAft>
            </a:pPr>
            <a:r>
              <a:rPr sz="2150" spc="-16" dirty="0">
                <a:solidFill>
                  <a:srgbClr val="022B40"/>
                </a:solidFill>
                <a:latin typeface="DWSQFQ+Garet Regular"/>
                <a:cs typeface="DWSQFQ+Garet Regular"/>
              </a:rPr>
              <a:t>Výchova</a:t>
            </a:r>
            <a:r>
              <a:rPr sz="2150" dirty="0">
                <a:solidFill>
                  <a:srgbClr val="022B40"/>
                </a:solidFill>
                <a:latin typeface="DWSQFQ+Garet Regular"/>
                <a:cs typeface="DWSQFQ+Garet Regular"/>
              </a:rPr>
              <a:t> k</a:t>
            </a:r>
            <a:r>
              <a:rPr sz="2150" spc="-22" dirty="0">
                <a:solidFill>
                  <a:srgbClr val="022B40"/>
                </a:solidFill>
                <a:latin typeface="DWSQFQ+Garet Regular"/>
                <a:cs typeface="DWSQFQ+Garet Regular"/>
              </a:rPr>
              <a:t> </a:t>
            </a:r>
            <a:r>
              <a:rPr sz="2150" spc="-15" dirty="0">
                <a:solidFill>
                  <a:srgbClr val="022B40"/>
                </a:solidFill>
                <a:latin typeface="DWSQFQ+Garet Regular"/>
                <a:cs typeface="DWSQFQ+Garet Regular"/>
              </a:rPr>
              <a:t>podnikavosti,</a:t>
            </a:r>
            <a:r>
              <a:rPr sz="2150" dirty="0">
                <a:solidFill>
                  <a:srgbClr val="022B40"/>
                </a:solidFill>
                <a:latin typeface="DWSQFQ+Garet Regular"/>
                <a:cs typeface="DWSQFQ+Garet Regular"/>
              </a:rPr>
              <a:t> </a:t>
            </a:r>
            <a:r>
              <a:rPr sz="2150" spc="-16" dirty="0">
                <a:solidFill>
                  <a:srgbClr val="022B40"/>
                </a:solidFill>
                <a:latin typeface="DWSQFQ+Garet Regular"/>
                <a:cs typeface="DWSQFQ+Garet Regular"/>
              </a:rPr>
              <a:t>práce</a:t>
            </a:r>
          </a:p>
          <a:p>
            <a:pPr marL="0" marR="0">
              <a:lnSpc>
                <a:spcPts val="2911"/>
              </a:lnSpc>
              <a:spcBef>
                <a:spcPts val="0"/>
              </a:spcBef>
              <a:spcAft>
                <a:spcPts val="0"/>
              </a:spcAft>
            </a:pPr>
            <a:r>
              <a:rPr sz="2150" dirty="0">
                <a:solidFill>
                  <a:srgbClr val="022B40"/>
                </a:solidFill>
                <a:latin typeface="DWSQFQ+Garet Regular"/>
                <a:cs typeface="DWSQFQ+Garet Regular"/>
              </a:rPr>
              <a:t>v</a:t>
            </a:r>
            <a:r>
              <a:rPr sz="2150" spc="-21" dirty="0">
                <a:solidFill>
                  <a:srgbClr val="022B40"/>
                </a:solidFill>
                <a:latin typeface="DWSQFQ+Garet Regular"/>
                <a:cs typeface="DWSQFQ+Garet Regular"/>
              </a:rPr>
              <a:t> </a:t>
            </a:r>
            <a:r>
              <a:rPr sz="2150" spc="-18" dirty="0">
                <a:solidFill>
                  <a:srgbClr val="022B40"/>
                </a:solidFill>
                <a:latin typeface="DWSQFQ+Garet Regular"/>
                <a:cs typeface="DWSQFQ+Garet Regular"/>
              </a:rPr>
              <a:t>týmu,</a:t>
            </a:r>
            <a:r>
              <a:rPr sz="2150" dirty="0">
                <a:solidFill>
                  <a:srgbClr val="022B40"/>
                </a:solidFill>
                <a:latin typeface="DWSQFQ+Garet Regular"/>
                <a:cs typeface="DWSQFQ+Garet Regular"/>
              </a:rPr>
              <a:t> </a:t>
            </a:r>
            <a:r>
              <a:rPr sz="2150" spc="-14" dirty="0">
                <a:solidFill>
                  <a:srgbClr val="022B40"/>
                </a:solidFill>
                <a:latin typeface="DWSQFQ+Garet Regular"/>
                <a:cs typeface="DWSQFQ+Garet Regular"/>
              </a:rPr>
              <a:t>vlastní</a:t>
            </a:r>
            <a:r>
              <a:rPr sz="2150" dirty="0">
                <a:solidFill>
                  <a:srgbClr val="022B40"/>
                </a:solidFill>
                <a:latin typeface="DWSQFQ+Garet Regular"/>
                <a:cs typeface="DWSQFQ+Garet Regular"/>
              </a:rPr>
              <a:t> </a:t>
            </a:r>
            <a:r>
              <a:rPr sz="2150" spc="-15" dirty="0">
                <a:solidFill>
                  <a:srgbClr val="022B40"/>
                </a:solidFill>
                <a:latin typeface="DWSQFQ+Garet Regular"/>
                <a:cs typeface="DWSQFQ+Garet Regular"/>
              </a:rPr>
              <a:t>návrhy,</a:t>
            </a:r>
            <a:r>
              <a:rPr sz="2150" dirty="0">
                <a:solidFill>
                  <a:srgbClr val="022B40"/>
                </a:solidFill>
                <a:latin typeface="DWSQFQ+Garet Regular"/>
                <a:cs typeface="DWSQFQ+Garet Regular"/>
              </a:rPr>
              <a:t> </a:t>
            </a:r>
            <a:r>
              <a:rPr sz="2150" spc="-14" dirty="0">
                <a:solidFill>
                  <a:srgbClr val="022B40"/>
                </a:solidFill>
                <a:latin typeface="DWSQFQ+Garet Regular"/>
                <a:cs typeface="DWSQFQ+Garet Regular"/>
              </a:rPr>
              <a:t>projekty.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983831" y="8494100"/>
            <a:ext cx="4373517" cy="815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825" marR="0">
              <a:lnSpc>
                <a:spcPts val="3423"/>
              </a:lnSpc>
              <a:spcBef>
                <a:spcPts val="0"/>
              </a:spcBef>
              <a:spcAft>
                <a:spcPts val="0"/>
              </a:spcAft>
            </a:pPr>
            <a:r>
              <a:rPr sz="2350" b="1" dirty="0">
                <a:solidFill>
                  <a:srgbClr val="022B40"/>
                </a:solidFill>
                <a:latin typeface="VVKLBQ+Garet Bold"/>
                <a:cs typeface="VVKLBQ+Garet Bold"/>
              </a:rPr>
              <a:t>VÝUKA AJ</a:t>
            </a:r>
          </a:p>
          <a:p>
            <a:pPr marL="0" marR="0">
              <a:lnSpc>
                <a:spcPts val="2771"/>
              </a:lnSpc>
              <a:spcBef>
                <a:spcPts val="0"/>
              </a:spcBef>
              <a:spcAft>
                <a:spcPts val="0"/>
              </a:spcAft>
            </a:pPr>
            <a:r>
              <a:rPr sz="2150" dirty="0">
                <a:solidFill>
                  <a:srgbClr val="022B40"/>
                </a:solidFill>
                <a:latin typeface="DWSQFQ+Garet Regular"/>
                <a:cs typeface="DWSQFQ+Garet Regular"/>
              </a:rPr>
              <a:t>2</a:t>
            </a:r>
            <a:r>
              <a:rPr sz="2150" spc="12" dirty="0">
                <a:solidFill>
                  <a:srgbClr val="022B40"/>
                </a:solidFill>
                <a:latin typeface="DWSQFQ+Garet Regular"/>
                <a:cs typeface="DWSQFQ+Garet Regular"/>
              </a:rPr>
              <a:t> </a:t>
            </a:r>
            <a:r>
              <a:rPr sz="2150" dirty="0">
                <a:solidFill>
                  <a:srgbClr val="022B40"/>
                </a:solidFill>
                <a:latin typeface="DWSQFQ+Garet Regular"/>
                <a:cs typeface="DWSQFQ+Garet Regular"/>
              </a:rPr>
              <a:t>hodiny AJ týdně formou her.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01642" y="371978"/>
            <a:ext cx="17145656" cy="10208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738"/>
              </a:lnSpc>
              <a:spcBef>
                <a:spcPts val="0"/>
              </a:spcBef>
              <a:spcAft>
                <a:spcPts val="0"/>
              </a:spcAft>
            </a:pPr>
            <a:r>
              <a:rPr sz="7450" dirty="0">
                <a:solidFill>
                  <a:srgbClr val="CC3740"/>
                </a:solidFill>
                <a:latin typeface="MGFSRU+Bebas Neue Bold"/>
                <a:cs typeface="MGFSRU+Bebas Neue Bold"/>
              </a:rPr>
              <a:t>Denní</a:t>
            </a:r>
            <a:r>
              <a:rPr sz="7450" spc="-706" dirty="0">
                <a:solidFill>
                  <a:srgbClr val="CC3740"/>
                </a:solidFill>
                <a:latin typeface="MGFSRU+Bebas Neue Bold"/>
                <a:cs typeface="MGFSRU+Bebas Neue Bold"/>
              </a:rPr>
              <a:t> </a:t>
            </a:r>
            <a:r>
              <a:rPr sz="7450" dirty="0">
                <a:solidFill>
                  <a:srgbClr val="CC3740"/>
                </a:solidFill>
                <a:latin typeface="MGFSRU+Bebas Neue Bold"/>
                <a:cs typeface="MGFSRU+Bebas Neue Bold"/>
              </a:rPr>
              <a:t>aktivity</a:t>
            </a:r>
            <a:r>
              <a:rPr sz="7450" spc="-711" dirty="0">
                <a:solidFill>
                  <a:srgbClr val="CC3740"/>
                </a:solidFill>
                <a:latin typeface="MGFSRU+Bebas Neue Bold"/>
                <a:cs typeface="MGFSRU+Bebas Neue Bold"/>
              </a:rPr>
              <a:t> </a:t>
            </a:r>
            <a:r>
              <a:rPr sz="7450" dirty="0">
                <a:solidFill>
                  <a:srgbClr val="CC3740"/>
                </a:solidFill>
                <a:latin typeface="MGFSRU+Bebas Neue Bold"/>
                <a:cs typeface="MGFSRU+Bebas Neue Bold"/>
              </a:rPr>
              <a:t>pro</a:t>
            </a:r>
            <a:r>
              <a:rPr sz="7450" spc="-710" dirty="0">
                <a:solidFill>
                  <a:srgbClr val="CC3740"/>
                </a:solidFill>
                <a:latin typeface="MGFSRU+Bebas Neue Bold"/>
                <a:cs typeface="MGFSRU+Bebas Neue Bold"/>
              </a:rPr>
              <a:t> </a:t>
            </a:r>
            <a:r>
              <a:rPr sz="7450" dirty="0">
                <a:solidFill>
                  <a:srgbClr val="CC3740"/>
                </a:solidFill>
                <a:latin typeface="MGFSRU+Bebas Neue Bold"/>
                <a:cs typeface="MGFSRU+Bebas Neue Bold"/>
              </a:rPr>
              <a:t>pohodovou</a:t>
            </a:r>
            <a:r>
              <a:rPr sz="7450" spc="-710" dirty="0">
                <a:solidFill>
                  <a:srgbClr val="CC3740"/>
                </a:solidFill>
                <a:latin typeface="MGFSRU+Bebas Neue Bold"/>
                <a:cs typeface="MGFSRU+Bebas Neue Bold"/>
              </a:rPr>
              <a:t> </a:t>
            </a:r>
            <a:r>
              <a:rPr sz="7450" dirty="0">
                <a:solidFill>
                  <a:srgbClr val="CC3740"/>
                </a:solidFill>
                <a:latin typeface="MGFSRU+Bebas Neue Bold"/>
                <a:cs typeface="MGFSRU+Bebas Neue Bold"/>
              </a:rPr>
              <a:t>a</a:t>
            </a:r>
            <a:r>
              <a:rPr sz="7450" spc="-716" dirty="0">
                <a:solidFill>
                  <a:srgbClr val="CC3740"/>
                </a:solidFill>
                <a:latin typeface="MGFSRU+Bebas Neue Bold"/>
                <a:cs typeface="MGFSRU+Bebas Neue Bold"/>
              </a:rPr>
              <a:t> </a:t>
            </a:r>
            <a:r>
              <a:rPr sz="7450" dirty="0">
                <a:solidFill>
                  <a:srgbClr val="CC3740"/>
                </a:solidFill>
                <a:latin typeface="MGFSRU+Bebas Neue Bold"/>
                <a:cs typeface="MGFSRU+Bebas Neue Bold"/>
              </a:rPr>
              <a:t>podporující</a:t>
            </a:r>
            <a:r>
              <a:rPr sz="7450" spc="-707" dirty="0">
                <a:solidFill>
                  <a:srgbClr val="CC3740"/>
                </a:solidFill>
                <a:latin typeface="MGFSRU+Bebas Neue Bold"/>
                <a:cs typeface="MGFSRU+Bebas Neue Bold"/>
              </a:rPr>
              <a:t> </a:t>
            </a:r>
            <a:r>
              <a:rPr sz="7450" dirty="0">
                <a:solidFill>
                  <a:srgbClr val="CC3740"/>
                </a:solidFill>
                <a:latin typeface="MGFSRU+Bebas Neue Bold"/>
                <a:cs typeface="MGFSRU+Bebas Neue Bold"/>
              </a:rPr>
              <a:t>atmosféru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89056" y="1914222"/>
            <a:ext cx="11565204" cy="1455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13"/>
              </a:lnSpc>
              <a:spcBef>
                <a:spcPts val="0"/>
              </a:spcBef>
              <a:spcAft>
                <a:spcPts val="0"/>
              </a:spcAft>
            </a:pPr>
            <a:r>
              <a:rPr sz="2650" b="1" spc="-14" dirty="0">
                <a:solidFill>
                  <a:srgbClr val="2A4057"/>
                </a:solidFill>
                <a:latin typeface="VVKLBQ+Garet Bold"/>
                <a:cs typeface="VVKLBQ+Garet Bold"/>
              </a:rPr>
              <a:t>Ranní</a:t>
            </a:r>
            <a:r>
              <a:rPr sz="2650" b="1" dirty="0">
                <a:solidFill>
                  <a:srgbClr val="2A4057"/>
                </a:solidFill>
                <a:latin typeface="VVKLBQ+Garet Bold"/>
                <a:cs typeface="VVKLBQ+Garet Bold"/>
              </a:rPr>
              <a:t> </a:t>
            </a:r>
            <a:r>
              <a:rPr sz="2650" b="1" spc="-12" dirty="0">
                <a:solidFill>
                  <a:srgbClr val="2A4057"/>
                </a:solidFill>
                <a:latin typeface="VVKLBQ+Garet Bold"/>
                <a:cs typeface="VVKLBQ+Garet Bold"/>
              </a:rPr>
              <a:t>kruh</a:t>
            </a:r>
            <a:r>
              <a:rPr sz="2650" b="1" spc="28" dirty="0">
                <a:solidFill>
                  <a:srgbClr val="2A4057"/>
                </a:solidFill>
                <a:latin typeface="VVKLBQ+Garet Bold"/>
                <a:cs typeface="VVKLBQ+Garet Bold"/>
              </a:rPr>
              <a:t> </a:t>
            </a:r>
            <a:r>
              <a:rPr sz="2650" dirty="0">
                <a:solidFill>
                  <a:srgbClr val="2A4057"/>
                </a:solidFill>
                <a:latin typeface="DWSQFQ+Garet Regular"/>
                <a:cs typeface="DWSQFQ+Garet Regular"/>
              </a:rPr>
              <a:t>-</a:t>
            </a:r>
            <a:r>
              <a:rPr sz="2650" spc="-14" dirty="0">
                <a:solidFill>
                  <a:srgbClr val="2A4057"/>
                </a:solidFill>
                <a:latin typeface="DWSQFQ+Garet Regular"/>
                <a:cs typeface="DWSQFQ+Garet Regular"/>
              </a:rPr>
              <a:t> </a:t>
            </a:r>
            <a:r>
              <a:rPr sz="2650" spc="-10" dirty="0">
                <a:solidFill>
                  <a:srgbClr val="2A4057"/>
                </a:solidFill>
                <a:latin typeface="DWSQFQ+Garet Regular"/>
                <a:cs typeface="DWSQFQ+Garet Regular"/>
              </a:rPr>
              <a:t>přivítání,</a:t>
            </a:r>
            <a:r>
              <a:rPr sz="2650" dirty="0">
                <a:solidFill>
                  <a:srgbClr val="2A4057"/>
                </a:solidFill>
                <a:latin typeface="DWSQFQ+Garet Regular"/>
                <a:cs typeface="DWSQFQ+Garet Regular"/>
              </a:rPr>
              <a:t> </a:t>
            </a:r>
            <a:r>
              <a:rPr sz="2650" spc="-12" dirty="0">
                <a:solidFill>
                  <a:srgbClr val="2A4057"/>
                </a:solidFill>
                <a:latin typeface="DWSQFQ+Garet Regular"/>
                <a:cs typeface="DWSQFQ+Garet Regular"/>
              </a:rPr>
              <a:t>dobrovolné</a:t>
            </a:r>
            <a:r>
              <a:rPr sz="2650" dirty="0">
                <a:solidFill>
                  <a:srgbClr val="2A4057"/>
                </a:solidFill>
                <a:latin typeface="DWSQFQ+Garet Regular"/>
                <a:cs typeface="DWSQFQ+Garet Regular"/>
              </a:rPr>
              <a:t> </a:t>
            </a:r>
            <a:r>
              <a:rPr sz="2650" spc="-10" dirty="0">
                <a:solidFill>
                  <a:srgbClr val="2A4057"/>
                </a:solidFill>
                <a:latin typeface="DWSQFQ+Garet Regular"/>
                <a:cs typeface="DWSQFQ+Garet Regular"/>
              </a:rPr>
              <a:t>sdílení,</a:t>
            </a:r>
            <a:r>
              <a:rPr sz="2650" dirty="0">
                <a:solidFill>
                  <a:srgbClr val="2A4057"/>
                </a:solidFill>
                <a:latin typeface="DWSQFQ+Garet Regular"/>
                <a:cs typeface="DWSQFQ+Garet Regular"/>
              </a:rPr>
              <a:t> </a:t>
            </a:r>
            <a:r>
              <a:rPr sz="2650" spc="-11" dirty="0">
                <a:solidFill>
                  <a:srgbClr val="2A4057"/>
                </a:solidFill>
                <a:latin typeface="DWSQFQ+Garet Regular"/>
                <a:cs typeface="DWSQFQ+Garet Regular"/>
              </a:rPr>
              <a:t>respektující</a:t>
            </a:r>
            <a:r>
              <a:rPr sz="2650" dirty="0">
                <a:solidFill>
                  <a:srgbClr val="2A4057"/>
                </a:solidFill>
                <a:latin typeface="DWSQFQ+Garet Regular"/>
                <a:cs typeface="DWSQFQ+Garet Regular"/>
              </a:rPr>
              <a:t> </a:t>
            </a:r>
            <a:r>
              <a:rPr sz="2650" spc="-12" dirty="0">
                <a:solidFill>
                  <a:srgbClr val="2A4057"/>
                </a:solidFill>
                <a:latin typeface="DWSQFQ+Garet Regular"/>
                <a:cs typeface="DWSQFQ+Garet Regular"/>
              </a:rPr>
              <a:t>naslouchání.</a:t>
            </a:r>
          </a:p>
          <a:p>
            <a:pPr marL="0" marR="0">
              <a:lnSpc>
                <a:spcPts val="3675"/>
              </a:lnSpc>
              <a:spcBef>
                <a:spcPts val="0"/>
              </a:spcBef>
              <a:spcAft>
                <a:spcPts val="0"/>
              </a:spcAft>
            </a:pPr>
            <a:r>
              <a:rPr sz="2650" b="1" spc="-12" dirty="0">
                <a:solidFill>
                  <a:srgbClr val="2A4057"/>
                </a:solidFill>
                <a:latin typeface="VVKLBQ+Garet Bold"/>
                <a:cs typeface="VVKLBQ+Garet Bold"/>
              </a:rPr>
              <a:t>Společné</a:t>
            </a:r>
            <a:r>
              <a:rPr sz="2650" b="1" dirty="0">
                <a:solidFill>
                  <a:srgbClr val="2A4057"/>
                </a:solidFill>
                <a:latin typeface="VVKLBQ+Garet Bold"/>
                <a:cs typeface="VVKLBQ+Garet Bold"/>
              </a:rPr>
              <a:t> </a:t>
            </a:r>
            <a:r>
              <a:rPr sz="2650" b="1" spc="-12" dirty="0">
                <a:solidFill>
                  <a:srgbClr val="2A4057"/>
                </a:solidFill>
                <a:latin typeface="VVKLBQ+Garet Bold"/>
                <a:cs typeface="VVKLBQ+Garet Bold"/>
              </a:rPr>
              <a:t>slavení</a:t>
            </a:r>
            <a:r>
              <a:rPr sz="2650" b="1" dirty="0">
                <a:solidFill>
                  <a:srgbClr val="2A4057"/>
                </a:solidFill>
                <a:latin typeface="VVKLBQ+Garet Bold"/>
                <a:cs typeface="VVKLBQ+Garet Bold"/>
              </a:rPr>
              <a:t> </a:t>
            </a:r>
            <a:r>
              <a:rPr sz="2650" spc="-12" dirty="0">
                <a:solidFill>
                  <a:srgbClr val="2A4057"/>
                </a:solidFill>
                <a:latin typeface="DWSQFQ+Garet Regular"/>
                <a:cs typeface="DWSQFQ+Garet Regular"/>
              </a:rPr>
              <a:t>narozenin,</a:t>
            </a:r>
            <a:r>
              <a:rPr sz="2650" dirty="0">
                <a:solidFill>
                  <a:srgbClr val="2A4057"/>
                </a:solidFill>
                <a:latin typeface="DWSQFQ+Garet Regular"/>
                <a:cs typeface="DWSQFQ+Garet Regular"/>
              </a:rPr>
              <a:t> </a:t>
            </a:r>
            <a:r>
              <a:rPr sz="2650" spc="-13" dirty="0">
                <a:solidFill>
                  <a:srgbClr val="2A4057"/>
                </a:solidFill>
                <a:latin typeface="DWSQFQ+Garet Regular"/>
                <a:cs typeface="DWSQFQ+Garet Regular"/>
              </a:rPr>
              <a:t>úspěchů.</a:t>
            </a:r>
          </a:p>
          <a:p>
            <a:pPr marL="0" marR="0">
              <a:lnSpc>
                <a:spcPts val="3675"/>
              </a:lnSpc>
              <a:spcBef>
                <a:spcPts val="0"/>
              </a:spcBef>
              <a:spcAft>
                <a:spcPts val="0"/>
              </a:spcAft>
            </a:pPr>
            <a:r>
              <a:rPr sz="2650" b="1" spc="-13" dirty="0">
                <a:solidFill>
                  <a:srgbClr val="2A4057"/>
                </a:solidFill>
                <a:latin typeface="VVKLBQ+Garet Bold"/>
                <a:cs typeface="VVKLBQ+Garet Bold"/>
              </a:rPr>
              <a:t>Uspořádání</a:t>
            </a:r>
            <a:r>
              <a:rPr sz="2650" b="1" spc="36" dirty="0">
                <a:solidFill>
                  <a:srgbClr val="2A4057"/>
                </a:solidFill>
                <a:latin typeface="VVKLBQ+Garet Bold"/>
                <a:cs typeface="VVKLBQ+Garet Bold"/>
              </a:rPr>
              <a:t> </a:t>
            </a:r>
            <a:r>
              <a:rPr sz="2650" dirty="0">
                <a:solidFill>
                  <a:srgbClr val="2A4057"/>
                </a:solidFill>
                <a:latin typeface="DWSQFQ+Garet Regular"/>
                <a:cs typeface="DWSQFQ+Garet Regular"/>
              </a:rPr>
              <a:t>lavic </a:t>
            </a:r>
            <a:r>
              <a:rPr sz="2650" spc="-14" dirty="0">
                <a:solidFill>
                  <a:srgbClr val="2A4057"/>
                </a:solidFill>
                <a:latin typeface="DWSQFQ+Garet Regular"/>
                <a:cs typeface="DWSQFQ+Garet Regular"/>
              </a:rPr>
              <a:t>do</a:t>
            </a:r>
            <a:r>
              <a:rPr sz="2650" dirty="0">
                <a:solidFill>
                  <a:srgbClr val="2A4057"/>
                </a:solidFill>
                <a:latin typeface="DWSQFQ+Garet Regular"/>
                <a:cs typeface="DWSQFQ+Garet Regular"/>
              </a:rPr>
              <a:t> </a:t>
            </a:r>
            <a:r>
              <a:rPr sz="2650" spc="-10" dirty="0">
                <a:solidFill>
                  <a:srgbClr val="2A4057"/>
                </a:solidFill>
                <a:latin typeface="DWSQFQ+Garet Regular"/>
                <a:cs typeface="DWSQFQ+Garet Regular"/>
              </a:rPr>
              <a:t>"hnízd".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89056" y="3314397"/>
            <a:ext cx="1272442" cy="522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13"/>
              </a:lnSpc>
              <a:spcBef>
                <a:spcPts val="0"/>
              </a:spcBef>
              <a:spcAft>
                <a:spcPts val="0"/>
              </a:spcAft>
            </a:pPr>
            <a:r>
              <a:rPr sz="2650" spc="-13" dirty="0">
                <a:solidFill>
                  <a:srgbClr val="2A4057"/>
                </a:solidFill>
                <a:latin typeface="DWSQFQ+Garet Regular"/>
                <a:cs typeface="DWSQFQ+Garet Regular"/>
              </a:rPr>
              <a:t>Výuka: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56984" y="3781122"/>
            <a:ext cx="11747091" cy="1922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13"/>
              </a:lnSpc>
              <a:spcBef>
                <a:spcPts val="0"/>
              </a:spcBef>
              <a:spcAft>
                <a:spcPts val="0"/>
              </a:spcAft>
            </a:pPr>
            <a:r>
              <a:rPr sz="2650" spc="-15" dirty="0">
                <a:solidFill>
                  <a:srgbClr val="2A4057"/>
                </a:solidFill>
                <a:latin typeface="DWSQFQ+Garet Regular"/>
                <a:cs typeface="DWSQFQ+Garet Regular"/>
              </a:rPr>
              <a:t>Na</a:t>
            </a:r>
            <a:r>
              <a:rPr sz="2650" dirty="0">
                <a:solidFill>
                  <a:srgbClr val="2A4057"/>
                </a:solidFill>
                <a:latin typeface="DWSQFQ+Garet Regular"/>
                <a:cs typeface="DWSQFQ+Garet Regular"/>
              </a:rPr>
              <a:t> </a:t>
            </a:r>
            <a:r>
              <a:rPr sz="2650" spc="-12" dirty="0">
                <a:solidFill>
                  <a:srgbClr val="2A4057"/>
                </a:solidFill>
                <a:latin typeface="DWSQFQ+Garet Regular"/>
                <a:cs typeface="DWSQFQ+Garet Regular"/>
              </a:rPr>
              <a:t>začátku</a:t>
            </a:r>
            <a:r>
              <a:rPr sz="2650" dirty="0">
                <a:solidFill>
                  <a:srgbClr val="2A4057"/>
                </a:solidFill>
                <a:latin typeface="DWSQFQ+Garet Regular"/>
                <a:cs typeface="DWSQFQ+Garet Regular"/>
              </a:rPr>
              <a:t> </a:t>
            </a:r>
            <a:r>
              <a:rPr sz="2650" spc="-12" dirty="0">
                <a:solidFill>
                  <a:srgbClr val="2A4057"/>
                </a:solidFill>
                <a:latin typeface="DWSQFQ+Garet Regular"/>
                <a:cs typeface="DWSQFQ+Garet Regular"/>
              </a:rPr>
              <a:t>hodiny</a:t>
            </a:r>
            <a:r>
              <a:rPr sz="2650" dirty="0">
                <a:solidFill>
                  <a:srgbClr val="2A4057"/>
                </a:solidFill>
                <a:latin typeface="DWSQFQ+Garet Regular"/>
                <a:cs typeface="DWSQFQ+Garet Regular"/>
              </a:rPr>
              <a:t> </a:t>
            </a:r>
            <a:r>
              <a:rPr sz="2650" b="1" spc="-12" dirty="0">
                <a:solidFill>
                  <a:srgbClr val="2A4057"/>
                </a:solidFill>
                <a:latin typeface="VVKLBQ+Garet Bold"/>
                <a:cs typeface="VVKLBQ+Garet Bold"/>
              </a:rPr>
              <a:t>představení</a:t>
            </a:r>
            <a:r>
              <a:rPr sz="2650" b="1" dirty="0">
                <a:solidFill>
                  <a:srgbClr val="2A4057"/>
                </a:solidFill>
                <a:latin typeface="VVKLBQ+Garet Bold"/>
                <a:cs typeface="VVKLBQ+Garet Bold"/>
              </a:rPr>
              <a:t> </a:t>
            </a:r>
            <a:r>
              <a:rPr sz="2650" b="1" spc="-13" dirty="0">
                <a:solidFill>
                  <a:srgbClr val="2A4057"/>
                </a:solidFill>
                <a:latin typeface="VVKLBQ+Garet Bold"/>
                <a:cs typeface="VVKLBQ+Garet Bold"/>
              </a:rPr>
              <a:t>průběhu</a:t>
            </a:r>
            <a:r>
              <a:rPr sz="2650" b="1" dirty="0">
                <a:solidFill>
                  <a:srgbClr val="2A4057"/>
                </a:solidFill>
                <a:latin typeface="VVKLBQ+Garet Bold"/>
                <a:cs typeface="VVKLBQ+Garet Bold"/>
              </a:rPr>
              <a:t> </a:t>
            </a:r>
            <a:r>
              <a:rPr sz="2650" b="1" spc="-13" dirty="0">
                <a:solidFill>
                  <a:srgbClr val="2A4057"/>
                </a:solidFill>
                <a:latin typeface="VVKLBQ+Garet Bold"/>
                <a:cs typeface="VVKLBQ+Garet Bold"/>
              </a:rPr>
              <a:t>výuky</a:t>
            </a:r>
            <a:r>
              <a:rPr sz="2650" dirty="0">
                <a:solidFill>
                  <a:srgbClr val="2A4057"/>
                </a:solidFill>
                <a:latin typeface="DWSQFQ+Garet Regular"/>
                <a:cs typeface="DWSQFQ+Garet Regular"/>
              </a:rPr>
              <a:t>,</a:t>
            </a:r>
          </a:p>
          <a:p>
            <a:pPr marL="0" marR="0">
              <a:lnSpc>
                <a:spcPts val="3675"/>
              </a:lnSpc>
              <a:spcBef>
                <a:spcPts val="0"/>
              </a:spcBef>
              <a:spcAft>
                <a:spcPts val="0"/>
              </a:spcAft>
            </a:pPr>
            <a:r>
              <a:rPr sz="2650" spc="-11" dirty="0">
                <a:solidFill>
                  <a:srgbClr val="2A4057"/>
                </a:solidFill>
                <a:latin typeface="DWSQFQ+Garet Regular"/>
                <a:cs typeface="DWSQFQ+Garet Regular"/>
              </a:rPr>
              <a:t>střídání</a:t>
            </a:r>
            <a:r>
              <a:rPr sz="2650" dirty="0">
                <a:solidFill>
                  <a:srgbClr val="2A4057"/>
                </a:solidFill>
                <a:latin typeface="DWSQFQ+Garet Regular"/>
                <a:cs typeface="DWSQFQ+Garet Regular"/>
              </a:rPr>
              <a:t> </a:t>
            </a:r>
            <a:r>
              <a:rPr sz="2650" spc="-12" dirty="0">
                <a:solidFill>
                  <a:srgbClr val="2A4057"/>
                </a:solidFill>
                <a:latin typeface="DWSQFQ+Garet Regular"/>
                <a:cs typeface="DWSQFQ+Garet Regular"/>
              </a:rPr>
              <a:t>práce</a:t>
            </a:r>
            <a:r>
              <a:rPr sz="2650" dirty="0">
                <a:solidFill>
                  <a:srgbClr val="2A4057"/>
                </a:solidFill>
                <a:latin typeface="DWSQFQ+Garet Regular"/>
                <a:cs typeface="DWSQFQ+Garet Regular"/>
              </a:rPr>
              <a:t> </a:t>
            </a:r>
            <a:r>
              <a:rPr sz="2650" b="1" spc="-12" dirty="0">
                <a:solidFill>
                  <a:srgbClr val="2A4057"/>
                </a:solidFill>
                <a:latin typeface="VVKLBQ+Garet Bold"/>
                <a:cs typeface="VVKLBQ+Garet Bold"/>
              </a:rPr>
              <a:t>společné,</a:t>
            </a:r>
            <a:r>
              <a:rPr sz="2650" b="1" dirty="0">
                <a:solidFill>
                  <a:srgbClr val="2A4057"/>
                </a:solidFill>
                <a:latin typeface="VVKLBQ+Garet Bold"/>
                <a:cs typeface="VVKLBQ+Garet Bold"/>
              </a:rPr>
              <a:t> v</a:t>
            </a:r>
            <a:r>
              <a:rPr sz="2650" b="1" spc="-17" dirty="0">
                <a:solidFill>
                  <a:srgbClr val="2A4057"/>
                </a:solidFill>
                <a:latin typeface="VVKLBQ+Garet Bold"/>
                <a:cs typeface="VVKLBQ+Garet Bold"/>
              </a:rPr>
              <a:t> </a:t>
            </a:r>
            <a:r>
              <a:rPr sz="2650" b="1" spc="-12" dirty="0">
                <a:solidFill>
                  <a:srgbClr val="2A4057"/>
                </a:solidFill>
                <a:latin typeface="VVKLBQ+Garet Bold"/>
                <a:cs typeface="VVKLBQ+Garet Bold"/>
              </a:rPr>
              <a:t>centrech</a:t>
            </a:r>
            <a:r>
              <a:rPr sz="2650" b="1" spc="28" dirty="0">
                <a:solidFill>
                  <a:srgbClr val="2A4057"/>
                </a:solidFill>
                <a:latin typeface="VVKLBQ+Garet Bold"/>
                <a:cs typeface="VVKLBQ+Garet Bold"/>
              </a:rPr>
              <a:t> </a:t>
            </a:r>
            <a:r>
              <a:rPr sz="2650" dirty="0">
                <a:solidFill>
                  <a:srgbClr val="2A4057"/>
                </a:solidFill>
                <a:latin typeface="DWSQFQ+Garet Regular"/>
                <a:cs typeface="DWSQFQ+Garet Regular"/>
              </a:rPr>
              <a:t>aktivit, </a:t>
            </a:r>
            <a:r>
              <a:rPr sz="2650" b="1" spc="-10" dirty="0">
                <a:solidFill>
                  <a:srgbClr val="2A4057"/>
                </a:solidFill>
                <a:latin typeface="VVKLBQ+Garet Bold"/>
                <a:cs typeface="VVKLBQ+Garet Bold"/>
              </a:rPr>
              <a:t>individuální,</a:t>
            </a:r>
            <a:r>
              <a:rPr sz="2650" b="1" dirty="0">
                <a:solidFill>
                  <a:srgbClr val="2A4057"/>
                </a:solidFill>
                <a:latin typeface="VVKLBQ+Garet Bold"/>
                <a:cs typeface="VVKLBQ+Garet Bold"/>
              </a:rPr>
              <a:t> v</a:t>
            </a:r>
            <a:r>
              <a:rPr sz="2650" b="1" spc="-17" dirty="0">
                <a:solidFill>
                  <a:srgbClr val="2A4057"/>
                </a:solidFill>
                <a:latin typeface="VVKLBQ+Garet Bold"/>
                <a:cs typeface="VVKLBQ+Garet Bold"/>
              </a:rPr>
              <a:t> </a:t>
            </a:r>
            <a:r>
              <a:rPr sz="2650" b="1" spc="-14" dirty="0">
                <a:solidFill>
                  <a:srgbClr val="2A4057"/>
                </a:solidFill>
                <a:latin typeface="VVKLBQ+Garet Bold"/>
                <a:cs typeface="VVKLBQ+Garet Bold"/>
              </a:rPr>
              <a:t>týmech,</a:t>
            </a:r>
          </a:p>
          <a:p>
            <a:pPr marL="0" marR="0">
              <a:lnSpc>
                <a:spcPts val="3675"/>
              </a:lnSpc>
              <a:spcBef>
                <a:spcPts val="0"/>
              </a:spcBef>
              <a:spcAft>
                <a:spcPts val="0"/>
              </a:spcAft>
            </a:pPr>
            <a:r>
              <a:rPr sz="2650" spc="-13" dirty="0">
                <a:solidFill>
                  <a:srgbClr val="2A4057"/>
                </a:solidFill>
                <a:latin typeface="DWSQFQ+Garet Regular"/>
                <a:cs typeface="DWSQFQ+Garet Regular"/>
              </a:rPr>
              <a:t>na</a:t>
            </a:r>
            <a:r>
              <a:rPr sz="2650" dirty="0">
                <a:solidFill>
                  <a:srgbClr val="2A4057"/>
                </a:solidFill>
                <a:latin typeface="DWSQFQ+Garet Regular"/>
                <a:cs typeface="DWSQFQ+Garet Regular"/>
              </a:rPr>
              <a:t> </a:t>
            </a:r>
            <a:r>
              <a:rPr sz="2650" spc="-13" dirty="0">
                <a:solidFill>
                  <a:srgbClr val="2A4057"/>
                </a:solidFill>
                <a:latin typeface="DWSQFQ+Garet Regular"/>
                <a:cs typeface="DWSQFQ+Garet Regular"/>
              </a:rPr>
              <a:t>konci</a:t>
            </a:r>
            <a:r>
              <a:rPr sz="2650" dirty="0">
                <a:solidFill>
                  <a:srgbClr val="2A4057"/>
                </a:solidFill>
                <a:latin typeface="DWSQFQ+Garet Regular"/>
                <a:cs typeface="DWSQFQ+Garet Regular"/>
              </a:rPr>
              <a:t> </a:t>
            </a:r>
            <a:r>
              <a:rPr sz="2650" b="1" spc="-13" dirty="0">
                <a:solidFill>
                  <a:srgbClr val="2A4057"/>
                </a:solidFill>
                <a:latin typeface="VVKLBQ+Garet Bold"/>
                <a:cs typeface="VVKLBQ+Garet Bold"/>
              </a:rPr>
              <a:t>vyhodnocení,</a:t>
            </a:r>
            <a:r>
              <a:rPr sz="2650" b="1" spc="35" dirty="0">
                <a:solidFill>
                  <a:srgbClr val="2A4057"/>
                </a:solidFill>
                <a:latin typeface="VVKLBQ+Garet Bold"/>
                <a:cs typeface="VVKLBQ+Garet Bold"/>
              </a:rPr>
              <a:t> </a:t>
            </a:r>
            <a:r>
              <a:rPr sz="2650" spc="-11" dirty="0">
                <a:solidFill>
                  <a:srgbClr val="2A4057"/>
                </a:solidFill>
                <a:latin typeface="DWSQFQ+Garet Regular"/>
                <a:cs typeface="DWSQFQ+Garet Regular"/>
              </a:rPr>
              <a:t>(</a:t>
            </a:r>
            <a:r>
              <a:rPr sz="2650" spc="-11" dirty="0" err="1">
                <a:solidFill>
                  <a:srgbClr val="2A4057"/>
                </a:solidFill>
                <a:latin typeface="DWSQFQ+Garet Regular"/>
                <a:cs typeface="DWSQFQ+Garet Regular"/>
              </a:rPr>
              <a:t>příp</a:t>
            </a:r>
            <a:r>
              <a:rPr lang="cs-CZ" sz="2650" spc="-11" dirty="0">
                <a:solidFill>
                  <a:srgbClr val="2A4057"/>
                </a:solidFill>
                <a:latin typeface="DWSQFQ+Garet Regular"/>
                <a:cs typeface="DWSQFQ+Garet Regular"/>
              </a:rPr>
              <a:t>a</a:t>
            </a:r>
            <a:r>
              <a:rPr sz="2650" spc="-11" dirty="0" err="1">
                <a:solidFill>
                  <a:srgbClr val="2A4057"/>
                </a:solidFill>
                <a:latin typeface="DWSQFQ+Garet Regular"/>
                <a:cs typeface="DWSQFQ+Garet Regular"/>
              </a:rPr>
              <a:t>dné</a:t>
            </a:r>
            <a:r>
              <a:rPr sz="2650" dirty="0">
                <a:solidFill>
                  <a:srgbClr val="2A4057"/>
                </a:solidFill>
                <a:latin typeface="DWSQFQ+Garet Regular"/>
                <a:cs typeface="DWSQFQ+Garet Regular"/>
              </a:rPr>
              <a:t> </a:t>
            </a:r>
            <a:r>
              <a:rPr sz="2650" spc="-12" dirty="0">
                <a:solidFill>
                  <a:srgbClr val="2A4057"/>
                </a:solidFill>
                <a:latin typeface="DWSQFQ+Garet Regular"/>
                <a:cs typeface="DWSQFQ+Garet Regular"/>
              </a:rPr>
              <a:t>prezentace</a:t>
            </a:r>
            <a:r>
              <a:rPr sz="2650" dirty="0">
                <a:solidFill>
                  <a:srgbClr val="2A4057"/>
                </a:solidFill>
                <a:latin typeface="DWSQFQ+Garet Regular"/>
                <a:cs typeface="DWSQFQ+Garet Regular"/>
              </a:rPr>
              <a:t> </a:t>
            </a:r>
            <a:r>
              <a:rPr sz="2650" spc="-10" dirty="0">
                <a:solidFill>
                  <a:srgbClr val="2A4057"/>
                </a:solidFill>
                <a:latin typeface="DWSQFQ+Garet Regular"/>
                <a:cs typeface="DWSQFQ+Garet Regular"/>
              </a:rPr>
              <a:t>dětí)</a:t>
            </a:r>
            <a:r>
              <a:rPr sz="2650" dirty="0">
                <a:solidFill>
                  <a:srgbClr val="2A4057"/>
                </a:solidFill>
                <a:latin typeface="DWSQFQ+Garet Regular"/>
                <a:cs typeface="DWSQFQ+Garet Regular"/>
              </a:rPr>
              <a:t> </a:t>
            </a:r>
            <a:r>
              <a:rPr sz="2650" spc="-11" dirty="0">
                <a:solidFill>
                  <a:srgbClr val="2A4057"/>
                </a:solidFill>
                <a:latin typeface="DWSQFQ+Garet Regular"/>
                <a:cs typeface="DWSQFQ+Garet Regular"/>
              </a:rPr>
              <a:t>shrnutí</a:t>
            </a:r>
            <a:r>
              <a:rPr sz="2650" dirty="0">
                <a:solidFill>
                  <a:srgbClr val="2A4057"/>
                </a:solidFill>
                <a:latin typeface="DWSQFQ+Garet Regular"/>
                <a:cs typeface="DWSQFQ+Garet Regular"/>
              </a:rPr>
              <a:t> </a:t>
            </a:r>
            <a:r>
              <a:rPr sz="2650" spc="-13" dirty="0">
                <a:solidFill>
                  <a:srgbClr val="2A4057"/>
                </a:solidFill>
                <a:latin typeface="DWSQFQ+Garet Regular"/>
                <a:cs typeface="DWSQFQ+Garet Regular"/>
              </a:rPr>
              <a:t>významu</a:t>
            </a:r>
          </a:p>
          <a:p>
            <a:pPr marL="0" marR="0">
              <a:lnSpc>
                <a:spcPts val="3675"/>
              </a:lnSpc>
              <a:spcBef>
                <a:spcPts val="0"/>
              </a:spcBef>
              <a:spcAft>
                <a:spcPts val="0"/>
              </a:spcAft>
            </a:pPr>
            <a:r>
              <a:rPr sz="2650" spc="-12" dirty="0">
                <a:solidFill>
                  <a:srgbClr val="2A4057"/>
                </a:solidFill>
                <a:latin typeface="DWSQFQ+Garet Regular"/>
                <a:cs typeface="DWSQFQ+Garet Regular"/>
              </a:rPr>
              <a:t>probíraného,</a:t>
            </a:r>
            <a:r>
              <a:rPr sz="2650" dirty="0">
                <a:solidFill>
                  <a:srgbClr val="2A4057"/>
                </a:solidFill>
                <a:latin typeface="DWSQFQ+Garet Regular"/>
                <a:cs typeface="DWSQFQ+Garet Regular"/>
              </a:rPr>
              <a:t> </a:t>
            </a:r>
            <a:r>
              <a:rPr sz="2650" b="1" spc="-11" dirty="0">
                <a:solidFill>
                  <a:srgbClr val="2A4057"/>
                </a:solidFill>
                <a:latin typeface="VVKLBQ+Garet Bold"/>
                <a:cs typeface="VVKLBQ+Garet Bold"/>
              </a:rPr>
              <a:t>reflexe</a:t>
            </a:r>
            <a:r>
              <a:rPr sz="2650" b="1" dirty="0">
                <a:solidFill>
                  <a:srgbClr val="2A4057"/>
                </a:solidFill>
                <a:latin typeface="VVKLBQ+Garet Bold"/>
                <a:cs typeface="VVKLBQ+Garet Bold"/>
              </a:rPr>
              <a:t> </a:t>
            </a:r>
            <a:r>
              <a:rPr sz="2650" b="1" spc="-11" dirty="0">
                <a:solidFill>
                  <a:srgbClr val="2A4057"/>
                </a:solidFill>
                <a:latin typeface="VVKLBQ+Garet Bold"/>
                <a:cs typeface="VVKLBQ+Garet Bold"/>
              </a:rPr>
              <a:t>dětí.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89056" y="5648022"/>
            <a:ext cx="8322348" cy="989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13"/>
              </a:lnSpc>
              <a:spcBef>
                <a:spcPts val="0"/>
              </a:spcBef>
              <a:spcAft>
                <a:spcPts val="0"/>
              </a:spcAft>
            </a:pPr>
            <a:r>
              <a:rPr sz="2650" spc="-10" dirty="0">
                <a:solidFill>
                  <a:srgbClr val="2A4057"/>
                </a:solidFill>
                <a:latin typeface="DWSQFQ+Garet Regular"/>
                <a:cs typeface="DWSQFQ+Garet Regular"/>
              </a:rPr>
              <a:t>Individuální</a:t>
            </a:r>
            <a:r>
              <a:rPr sz="2650" dirty="0">
                <a:solidFill>
                  <a:srgbClr val="2A4057"/>
                </a:solidFill>
                <a:latin typeface="DWSQFQ+Garet Regular"/>
                <a:cs typeface="DWSQFQ+Garet Regular"/>
              </a:rPr>
              <a:t> </a:t>
            </a:r>
            <a:r>
              <a:rPr sz="2650" spc="-11" dirty="0">
                <a:solidFill>
                  <a:srgbClr val="2A4057"/>
                </a:solidFill>
                <a:latin typeface="DWSQFQ+Garet Regular"/>
                <a:cs typeface="DWSQFQ+Garet Regular"/>
              </a:rPr>
              <a:t>úkoly</a:t>
            </a:r>
            <a:r>
              <a:rPr sz="2650" dirty="0">
                <a:solidFill>
                  <a:srgbClr val="2A4057"/>
                </a:solidFill>
                <a:latin typeface="DWSQFQ+Garet Regular"/>
                <a:cs typeface="DWSQFQ+Garet Regular"/>
              </a:rPr>
              <a:t> </a:t>
            </a:r>
            <a:r>
              <a:rPr sz="2650" spc="-11" dirty="0">
                <a:solidFill>
                  <a:srgbClr val="2A4057"/>
                </a:solidFill>
                <a:latin typeface="DWSQFQ+Garet Regular"/>
                <a:cs typeface="DWSQFQ+Garet Regular"/>
              </a:rPr>
              <a:t>(Dalton)</a:t>
            </a:r>
            <a:r>
              <a:rPr sz="2650" dirty="0">
                <a:solidFill>
                  <a:srgbClr val="2A4057"/>
                </a:solidFill>
                <a:latin typeface="DWSQFQ+Garet Regular"/>
                <a:cs typeface="DWSQFQ+Garet Regular"/>
              </a:rPr>
              <a:t> a</a:t>
            </a:r>
            <a:r>
              <a:rPr sz="2650" spc="-18" dirty="0">
                <a:solidFill>
                  <a:srgbClr val="2A4057"/>
                </a:solidFill>
                <a:latin typeface="DWSQFQ+Garet Regular"/>
                <a:cs typeface="DWSQFQ+Garet Regular"/>
              </a:rPr>
              <a:t> </a:t>
            </a:r>
            <a:r>
              <a:rPr sz="2650" spc="-13" dirty="0">
                <a:solidFill>
                  <a:srgbClr val="2A4057"/>
                </a:solidFill>
                <a:latin typeface="DWSQFQ+Garet Regular"/>
                <a:cs typeface="DWSQFQ+Garet Regular"/>
              </a:rPr>
              <a:t>soukromé</a:t>
            </a:r>
            <a:r>
              <a:rPr sz="2650" dirty="0">
                <a:solidFill>
                  <a:srgbClr val="2A4057"/>
                </a:solidFill>
                <a:latin typeface="DWSQFQ+Garet Regular"/>
                <a:cs typeface="DWSQFQ+Garet Regular"/>
              </a:rPr>
              <a:t> </a:t>
            </a:r>
            <a:r>
              <a:rPr sz="2650" spc="-11" dirty="0">
                <a:solidFill>
                  <a:srgbClr val="2A4057"/>
                </a:solidFill>
                <a:latin typeface="DWSQFQ+Garet Regular"/>
                <a:cs typeface="DWSQFQ+Garet Regular"/>
              </a:rPr>
              <a:t>projekty.</a:t>
            </a:r>
          </a:p>
          <a:p>
            <a:pPr marL="0" marR="0">
              <a:lnSpc>
                <a:spcPts val="3675"/>
              </a:lnSpc>
              <a:spcBef>
                <a:spcPts val="0"/>
              </a:spcBef>
              <a:spcAft>
                <a:spcPts val="0"/>
              </a:spcAft>
            </a:pPr>
            <a:r>
              <a:rPr sz="2650" spc="-11" dirty="0">
                <a:solidFill>
                  <a:srgbClr val="2A4057"/>
                </a:solidFill>
                <a:latin typeface="DWSQFQ+Garet Regular"/>
                <a:cs typeface="DWSQFQ+Garet Regular"/>
              </a:rPr>
              <a:t>Projektové</a:t>
            </a:r>
            <a:r>
              <a:rPr sz="2650" dirty="0">
                <a:solidFill>
                  <a:srgbClr val="2A4057"/>
                </a:solidFill>
                <a:latin typeface="DWSQFQ+Garet Regular"/>
                <a:cs typeface="DWSQFQ+Garet Regular"/>
              </a:rPr>
              <a:t> </a:t>
            </a:r>
            <a:r>
              <a:rPr sz="2650" spc="-13" dirty="0">
                <a:solidFill>
                  <a:srgbClr val="2A4057"/>
                </a:solidFill>
                <a:latin typeface="DWSQFQ+Garet Regular"/>
                <a:cs typeface="DWSQFQ+Garet Regular"/>
              </a:rPr>
              <a:t>dny.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89056" y="7048197"/>
            <a:ext cx="12306227" cy="2856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13"/>
              </a:lnSpc>
              <a:spcBef>
                <a:spcPts val="0"/>
              </a:spcBef>
              <a:spcAft>
                <a:spcPts val="0"/>
              </a:spcAft>
            </a:pPr>
            <a:r>
              <a:rPr sz="2650" b="1" spc="-11" dirty="0">
                <a:solidFill>
                  <a:srgbClr val="2A4057"/>
                </a:solidFill>
                <a:latin typeface="VVKLBQ+Garet Bold"/>
                <a:cs typeface="VVKLBQ+Garet Bold"/>
              </a:rPr>
              <a:t>Vlastní</a:t>
            </a:r>
            <a:r>
              <a:rPr sz="2650" b="1" dirty="0">
                <a:solidFill>
                  <a:srgbClr val="2A4057"/>
                </a:solidFill>
                <a:latin typeface="VVKLBQ+Garet Bold"/>
                <a:cs typeface="VVKLBQ+Garet Bold"/>
              </a:rPr>
              <a:t> </a:t>
            </a:r>
            <a:r>
              <a:rPr sz="2650" b="1" spc="-12" dirty="0">
                <a:solidFill>
                  <a:srgbClr val="2A4057"/>
                </a:solidFill>
                <a:latin typeface="VVKLBQ+Garet Bold"/>
                <a:cs typeface="VVKLBQ+Garet Bold"/>
              </a:rPr>
              <a:t>činnosti</a:t>
            </a:r>
            <a:r>
              <a:rPr sz="2650" b="1" spc="35" dirty="0">
                <a:solidFill>
                  <a:srgbClr val="2A4057"/>
                </a:solidFill>
                <a:latin typeface="VVKLBQ+Garet Bold"/>
                <a:cs typeface="VVKLBQ+Garet Bold"/>
              </a:rPr>
              <a:t> </a:t>
            </a:r>
            <a:r>
              <a:rPr sz="2650" spc="-12" dirty="0">
                <a:solidFill>
                  <a:srgbClr val="2A4057"/>
                </a:solidFill>
                <a:latin typeface="DWSQFQ+Garet Regular"/>
                <a:cs typeface="DWSQFQ+Garet Regular"/>
              </a:rPr>
              <a:t>dětí</a:t>
            </a:r>
            <a:r>
              <a:rPr sz="2650" dirty="0">
                <a:solidFill>
                  <a:srgbClr val="2A4057"/>
                </a:solidFill>
                <a:latin typeface="DWSQFQ+Garet Regular"/>
                <a:cs typeface="DWSQFQ+Garet Regular"/>
              </a:rPr>
              <a:t> </a:t>
            </a:r>
            <a:r>
              <a:rPr sz="2650" spc="-10" dirty="0">
                <a:solidFill>
                  <a:srgbClr val="2A4057"/>
                </a:solidFill>
                <a:latin typeface="DWSQFQ+Garet Regular"/>
                <a:cs typeface="DWSQFQ+Garet Regular"/>
              </a:rPr>
              <a:t>dle</a:t>
            </a:r>
            <a:r>
              <a:rPr sz="2650" dirty="0">
                <a:solidFill>
                  <a:srgbClr val="2A4057"/>
                </a:solidFill>
                <a:latin typeface="DWSQFQ+Garet Regular"/>
                <a:cs typeface="DWSQFQ+Garet Regular"/>
              </a:rPr>
              <a:t> </a:t>
            </a:r>
            <a:r>
              <a:rPr sz="2650" spc="-13" dirty="0">
                <a:solidFill>
                  <a:srgbClr val="2A4057"/>
                </a:solidFill>
                <a:latin typeface="DWSQFQ+Garet Regular"/>
                <a:cs typeface="DWSQFQ+Garet Regular"/>
              </a:rPr>
              <a:t>dohody,</a:t>
            </a:r>
            <a:r>
              <a:rPr sz="2650" dirty="0">
                <a:solidFill>
                  <a:srgbClr val="2A4057"/>
                </a:solidFill>
                <a:latin typeface="DWSQFQ+Garet Regular"/>
                <a:cs typeface="DWSQFQ+Garet Regular"/>
              </a:rPr>
              <a:t> </a:t>
            </a:r>
            <a:r>
              <a:rPr sz="2650" spc="-13" dirty="0">
                <a:solidFill>
                  <a:srgbClr val="2A4057"/>
                </a:solidFill>
                <a:latin typeface="DWSQFQ+Garet Regular"/>
                <a:cs typeface="DWSQFQ+Garet Regular"/>
              </a:rPr>
              <a:t>pokud</a:t>
            </a:r>
            <a:r>
              <a:rPr sz="2650" dirty="0">
                <a:solidFill>
                  <a:srgbClr val="2A4057"/>
                </a:solidFill>
                <a:latin typeface="DWSQFQ+Garet Regular"/>
                <a:cs typeface="DWSQFQ+Garet Regular"/>
              </a:rPr>
              <a:t> již</a:t>
            </a:r>
            <a:r>
              <a:rPr sz="2650" spc="-10" dirty="0">
                <a:solidFill>
                  <a:srgbClr val="2A4057"/>
                </a:solidFill>
                <a:latin typeface="DWSQFQ+Garet Regular"/>
                <a:cs typeface="DWSQFQ+Garet Regular"/>
              </a:rPr>
              <a:t> </a:t>
            </a:r>
            <a:r>
              <a:rPr sz="2650" spc="-13" dirty="0">
                <a:solidFill>
                  <a:srgbClr val="2A4057"/>
                </a:solidFill>
                <a:latin typeface="DWSQFQ+Garet Regular"/>
                <a:cs typeface="DWSQFQ+Garet Regular"/>
              </a:rPr>
              <a:t>mají</a:t>
            </a:r>
            <a:r>
              <a:rPr sz="2650" dirty="0">
                <a:solidFill>
                  <a:srgbClr val="2A4057"/>
                </a:solidFill>
                <a:latin typeface="DWSQFQ+Garet Regular"/>
                <a:cs typeface="DWSQFQ+Garet Regular"/>
              </a:rPr>
              <a:t> </a:t>
            </a:r>
            <a:r>
              <a:rPr sz="2650" spc="-12" dirty="0">
                <a:solidFill>
                  <a:srgbClr val="2A4057"/>
                </a:solidFill>
                <a:latin typeface="DWSQFQ+Garet Regular"/>
                <a:cs typeface="DWSQFQ+Garet Regular"/>
              </a:rPr>
              <a:t>splněno</a:t>
            </a:r>
            <a:r>
              <a:rPr sz="2650" dirty="0">
                <a:solidFill>
                  <a:srgbClr val="2A4057"/>
                </a:solidFill>
                <a:latin typeface="DWSQFQ+Garet Regular"/>
                <a:cs typeface="DWSQFQ+Garet Regular"/>
              </a:rPr>
              <a:t> </a:t>
            </a:r>
            <a:r>
              <a:rPr sz="2650" spc="-11" dirty="0">
                <a:solidFill>
                  <a:srgbClr val="2A4057"/>
                </a:solidFill>
                <a:latin typeface="DWSQFQ+Garet Regular"/>
                <a:cs typeface="DWSQFQ+Garet Regular"/>
              </a:rPr>
              <a:t>zadání.</a:t>
            </a:r>
          </a:p>
          <a:p>
            <a:pPr marL="0" marR="0">
              <a:lnSpc>
                <a:spcPts val="3675"/>
              </a:lnSpc>
              <a:spcBef>
                <a:spcPts val="0"/>
              </a:spcBef>
              <a:spcAft>
                <a:spcPts val="0"/>
              </a:spcAft>
            </a:pPr>
            <a:r>
              <a:rPr sz="2650" b="1" spc="-14" dirty="0">
                <a:solidFill>
                  <a:srgbClr val="2A4057"/>
                </a:solidFill>
                <a:latin typeface="VVKLBQ+Garet Bold"/>
                <a:cs typeface="VVKLBQ+Garet Bold"/>
              </a:rPr>
              <a:t>Možnost</a:t>
            </a:r>
            <a:r>
              <a:rPr sz="2650" b="1" dirty="0">
                <a:solidFill>
                  <a:srgbClr val="2A4057"/>
                </a:solidFill>
                <a:latin typeface="VVKLBQ+Garet Bold"/>
                <a:cs typeface="VVKLBQ+Garet Bold"/>
              </a:rPr>
              <a:t> </a:t>
            </a:r>
            <a:r>
              <a:rPr sz="2650" b="1" spc="-12" dirty="0">
                <a:solidFill>
                  <a:srgbClr val="2A4057"/>
                </a:solidFill>
                <a:latin typeface="VVKLBQ+Garet Bold"/>
                <a:cs typeface="VVKLBQ+Garet Bold"/>
              </a:rPr>
              <a:t>volby</a:t>
            </a:r>
            <a:r>
              <a:rPr sz="2650" b="1" dirty="0">
                <a:solidFill>
                  <a:srgbClr val="2A4057"/>
                </a:solidFill>
                <a:latin typeface="VVKLBQ+Garet Bold"/>
                <a:cs typeface="VVKLBQ+Garet Bold"/>
              </a:rPr>
              <a:t> </a:t>
            </a:r>
            <a:r>
              <a:rPr sz="2650" b="1" spc="-12" dirty="0">
                <a:solidFill>
                  <a:srgbClr val="2A4057"/>
                </a:solidFill>
                <a:latin typeface="VVKLBQ+Garet Bold"/>
                <a:cs typeface="VVKLBQ+Garet Bold"/>
              </a:rPr>
              <a:t>práce</a:t>
            </a:r>
            <a:r>
              <a:rPr sz="2650" b="1" spc="28" dirty="0">
                <a:solidFill>
                  <a:srgbClr val="2A4057"/>
                </a:solidFill>
                <a:latin typeface="VVKLBQ+Garet Bold"/>
                <a:cs typeface="VVKLBQ+Garet Bold"/>
              </a:rPr>
              <a:t> </a:t>
            </a:r>
            <a:r>
              <a:rPr sz="2650" dirty="0">
                <a:solidFill>
                  <a:srgbClr val="2A4057"/>
                </a:solidFill>
                <a:latin typeface="DWSQFQ+Garet Regular"/>
                <a:cs typeface="DWSQFQ+Garet Regular"/>
              </a:rPr>
              <a:t>v</a:t>
            </a:r>
            <a:r>
              <a:rPr sz="2650" spc="-17" dirty="0">
                <a:solidFill>
                  <a:srgbClr val="2A4057"/>
                </a:solidFill>
                <a:latin typeface="DWSQFQ+Garet Regular"/>
                <a:cs typeface="DWSQFQ+Garet Regular"/>
              </a:rPr>
              <a:t> </a:t>
            </a:r>
            <a:r>
              <a:rPr sz="2650" spc="-12" dirty="0">
                <a:solidFill>
                  <a:srgbClr val="2A4057"/>
                </a:solidFill>
                <a:latin typeface="DWSQFQ+Garet Regular"/>
                <a:cs typeface="DWSQFQ+Garet Regular"/>
              </a:rPr>
              <a:t>badatelském/</a:t>
            </a:r>
            <a:r>
              <a:rPr sz="2650" dirty="0">
                <a:solidFill>
                  <a:srgbClr val="2A4057"/>
                </a:solidFill>
                <a:latin typeface="DWSQFQ+Garet Regular"/>
                <a:cs typeface="DWSQFQ+Garet Regular"/>
              </a:rPr>
              <a:t> </a:t>
            </a:r>
            <a:r>
              <a:rPr sz="2650" spc="-11" dirty="0">
                <a:solidFill>
                  <a:srgbClr val="2A4057"/>
                </a:solidFill>
                <a:latin typeface="DWSQFQ+Garet Regular"/>
                <a:cs typeface="DWSQFQ+Garet Regular"/>
              </a:rPr>
              <a:t>pěstitelském/</a:t>
            </a:r>
            <a:r>
              <a:rPr sz="2650" dirty="0">
                <a:solidFill>
                  <a:srgbClr val="2A4057"/>
                </a:solidFill>
                <a:latin typeface="DWSQFQ+Garet Regular"/>
                <a:cs typeface="DWSQFQ+Garet Regular"/>
              </a:rPr>
              <a:t> </a:t>
            </a:r>
            <a:r>
              <a:rPr sz="2650" spc="-11" dirty="0">
                <a:solidFill>
                  <a:srgbClr val="2A4057"/>
                </a:solidFill>
                <a:latin typeface="DWSQFQ+Garet Regular"/>
                <a:cs typeface="DWSQFQ+Garet Regular"/>
              </a:rPr>
              <a:t>dílenském</a:t>
            </a:r>
            <a:r>
              <a:rPr sz="2650" spc="-15" dirty="0">
                <a:solidFill>
                  <a:srgbClr val="2A4057"/>
                </a:solidFill>
                <a:latin typeface="DWSQFQ+Garet Regular"/>
                <a:cs typeface="DWSQFQ+Garet Regular"/>
              </a:rPr>
              <a:t> </a:t>
            </a:r>
            <a:r>
              <a:rPr sz="2650" spc="-12" dirty="0">
                <a:solidFill>
                  <a:srgbClr val="2A4057"/>
                </a:solidFill>
                <a:latin typeface="DWSQFQ+Garet Regular"/>
                <a:cs typeface="DWSQFQ+Garet Regular"/>
              </a:rPr>
              <a:t>koutku,</a:t>
            </a:r>
          </a:p>
          <a:p>
            <a:pPr marL="0" marR="0">
              <a:lnSpc>
                <a:spcPts val="3675"/>
              </a:lnSpc>
              <a:spcBef>
                <a:spcPts val="0"/>
              </a:spcBef>
              <a:spcAft>
                <a:spcPts val="0"/>
              </a:spcAft>
            </a:pPr>
            <a:r>
              <a:rPr sz="2650" spc="-13" dirty="0">
                <a:solidFill>
                  <a:srgbClr val="2A4057"/>
                </a:solidFill>
                <a:latin typeface="DWSQFQ+Garet Regular"/>
                <a:cs typeface="DWSQFQ+Garet Regular"/>
              </a:rPr>
              <a:t>pokud</a:t>
            </a:r>
            <a:r>
              <a:rPr sz="2650" dirty="0">
                <a:solidFill>
                  <a:srgbClr val="2A4057"/>
                </a:solidFill>
                <a:latin typeface="DWSQFQ+Garet Regular"/>
                <a:cs typeface="DWSQFQ+Garet Regular"/>
              </a:rPr>
              <a:t> je</a:t>
            </a:r>
            <a:r>
              <a:rPr sz="2650" spc="-12" dirty="0">
                <a:solidFill>
                  <a:srgbClr val="2A4057"/>
                </a:solidFill>
                <a:latin typeface="DWSQFQ+Garet Regular"/>
                <a:cs typeface="DWSQFQ+Garet Regular"/>
              </a:rPr>
              <a:t> společná</a:t>
            </a:r>
            <a:r>
              <a:rPr sz="2650" dirty="0">
                <a:solidFill>
                  <a:srgbClr val="2A4057"/>
                </a:solidFill>
                <a:latin typeface="DWSQFQ+Garet Regular"/>
                <a:cs typeface="DWSQFQ+Garet Regular"/>
              </a:rPr>
              <a:t> </a:t>
            </a:r>
            <a:r>
              <a:rPr sz="2650" spc="-12" dirty="0">
                <a:solidFill>
                  <a:srgbClr val="2A4057"/>
                </a:solidFill>
                <a:latin typeface="DWSQFQ+Garet Regular"/>
                <a:cs typeface="DWSQFQ+Garet Regular"/>
              </a:rPr>
              <a:t>práce</a:t>
            </a:r>
            <a:r>
              <a:rPr sz="2650" dirty="0">
                <a:solidFill>
                  <a:srgbClr val="2A4057"/>
                </a:solidFill>
                <a:latin typeface="DWSQFQ+Garet Regular"/>
                <a:cs typeface="DWSQFQ+Garet Regular"/>
              </a:rPr>
              <a:t> </a:t>
            </a:r>
            <a:r>
              <a:rPr sz="2650" spc="-13" dirty="0">
                <a:solidFill>
                  <a:srgbClr val="2A4057"/>
                </a:solidFill>
                <a:latin typeface="DWSQFQ+Garet Regular"/>
                <a:cs typeface="DWSQFQ+Garet Regular"/>
              </a:rPr>
              <a:t>únavná.</a:t>
            </a:r>
          </a:p>
          <a:p>
            <a:pPr marL="0" marR="0">
              <a:lnSpc>
                <a:spcPts val="3675"/>
              </a:lnSpc>
              <a:spcBef>
                <a:spcPts val="0"/>
              </a:spcBef>
              <a:spcAft>
                <a:spcPts val="0"/>
              </a:spcAft>
            </a:pPr>
            <a:r>
              <a:rPr sz="2650" b="1" spc="-12" dirty="0">
                <a:solidFill>
                  <a:srgbClr val="2A4057"/>
                </a:solidFill>
                <a:latin typeface="VVKLBQ+Garet Bold"/>
                <a:cs typeface="VVKLBQ+Garet Bold"/>
              </a:rPr>
              <a:t>Relaxační</a:t>
            </a:r>
            <a:r>
              <a:rPr sz="2650" b="1" dirty="0">
                <a:solidFill>
                  <a:srgbClr val="2A4057"/>
                </a:solidFill>
                <a:latin typeface="VVKLBQ+Garet Bold"/>
                <a:cs typeface="VVKLBQ+Garet Bold"/>
              </a:rPr>
              <a:t> </a:t>
            </a:r>
            <a:r>
              <a:rPr sz="2650" b="1" spc="-11" dirty="0">
                <a:solidFill>
                  <a:srgbClr val="2A4057"/>
                </a:solidFill>
                <a:latin typeface="VVKLBQ+Garet Bold"/>
                <a:cs typeface="VVKLBQ+Garet Bold"/>
              </a:rPr>
              <a:t>chvilky</a:t>
            </a:r>
            <a:r>
              <a:rPr sz="2650" dirty="0">
                <a:solidFill>
                  <a:srgbClr val="2A4057"/>
                </a:solidFill>
                <a:latin typeface="DWSQFQ+Garet Regular"/>
                <a:cs typeface="DWSQFQ+Garet Regular"/>
              </a:rPr>
              <a:t>.</a:t>
            </a:r>
          </a:p>
          <a:p>
            <a:pPr marL="0" marR="0">
              <a:lnSpc>
                <a:spcPts val="3675"/>
              </a:lnSpc>
              <a:spcBef>
                <a:spcPts val="0"/>
              </a:spcBef>
              <a:spcAft>
                <a:spcPts val="0"/>
              </a:spcAft>
            </a:pPr>
            <a:r>
              <a:rPr sz="2650" spc="-12" dirty="0">
                <a:solidFill>
                  <a:srgbClr val="2A4057"/>
                </a:solidFill>
                <a:latin typeface="DWSQFQ+Garet Regular"/>
                <a:cs typeface="DWSQFQ+Garet Regular"/>
              </a:rPr>
              <a:t>Společně</a:t>
            </a:r>
            <a:r>
              <a:rPr sz="2650" dirty="0">
                <a:solidFill>
                  <a:srgbClr val="2A4057"/>
                </a:solidFill>
                <a:latin typeface="DWSQFQ+Garet Regular"/>
                <a:cs typeface="DWSQFQ+Garet Regular"/>
              </a:rPr>
              <a:t> </a:t>
            </a:r>
            <a:r>
              <a:rPr sz="2650" spc="-11" dirty="0">
                <a:solidFill>
                  <a:srgbClr val="2A4057"/>
                </a:solidFill>
                <a:latin typeface="DWSQFQ+Garet Regular"/>
                <a:cs typeface="DWSQFQ+Garet Regular"/>
              </a:rPr>
              <a:t>připravované</a:t>
            </a:r>
            <a:r>
              <a:rPr sz="2650" dirty="0">
                <a:solidFill>
                  <a:srgbClr val="2A4057"/>
                </a:solidFill>
                <a:latin typeface="DWSQFQ+Garet Regular"/>
                <a:cs typeface="DWSQFQ+Garet Regular"/>
              </a:rPr>
              <a:t> </a:t>
            </a:r>
            <a:r>
              <a:rPr sz="2650" b="1" spc="-12" dirty="0">
                <a:solidFill>
                  <a:srgbClr val="2A4057"/>
                </a:solidFill>
                <a:latin typeface="VVKLBQ+Garet Bold"/>
                <a:cs typeface="VVKLBQ+Garet Bold"/>
              </a:rPr>
              <a:t>tematické</a:t>
            </a:r>
            <a:r>
              <a:rPr sz="2650" b="1" dirty="0">
                <a:solidFill>
                  <a:srgbClr val="2A4057"/>
                </a:solidFill>
                <a:latin typeface="VVKLBQ+Garet Bold"/>
                <a:cs typeface="VVKLBQ+Garet Bold"/>
              </a:rPr>
              <a:t> </a:t>
            </a:r>
            <a:r>
              <a:rPr sz="2650" b="1" spc="-10" dirty="0">
                <a:solidFill>
                  <a:srgbClr val="2A4057"/>
                </a:solidFill>
                <a:latin typeface="VVKLBQ+Garet Bold"/>
                <a:cs typeface="VVKLBQ+Garet Bold"/>
              </a:rPr>
              <a:t>aktivity</a:t>
            </a:r>
            <a:r>
              <a:rPr sz="2650" b="1" dirty="0">
                <a:solidFill>
                  <a:srgbClr val="2A4057"/>
                </a:solidFill>
                <a:latin typeface="VVKLBQ+Garet Bold"/>
                <a:cs typeface="VVKLBQ+Garet Bold"/>
              </a:rPr>
              <a:t> a</a:t>
            </a:r>
            <a:r>
              <a:rPr sz="2650" b="1" spc="16" dirty="0">
                <a:solidFill>
                  <a:srgbClr val="2A4057"/>
                </a:solidFill>
                <a:latin typeface="VVKLBQ+Garet Bold"/>
                <a:cs typeface="VVKLBQ+Garet Bold"/>
              </a:rPr>
              <a:t> </a:t>
            </a:r>
            <a:r>
              <a:rPr sz="2650" b="1" spc="-11" dirty="0">
                <a:solidFill>
                  <a:srgbClr val="2A4057"/>
                </a:solidFill>
                <a:latin typeface="VVKLBQ+Garet Bold"/>
                <a:cs typeface="VVKLBQ+Garet Bold"/>
              </a:rPr>
              <a:t>slavnosti</a:t>
            </a:r>
            <a:r>
              <a:rPr sz="2650" b="1" spc="34" dirty="0">
                <a:solidFill>
                  <a:srgbClr val="2A4057"/>
                </a:solidFill>
                <a:latin typeface="VVKLBQ+Garet Bold"/>
                <a:cs typeface="VVKLBQ+Garet Bold"/>
              </a:rPr>
              <a:t> </a:t>
            </a:r>
            <a:r>
              <a:rPr sz="2650" dirty="0">
                <a:solidFill>
                  <a:srgbClr val="2A4057"/>
                </a:solidFill>
                <a:latin typeface="DWSQFQ+Garet Regular"/>
                <a:cs typeface="DWSQFQ+Garet Regular"/>
              </a:rPr>
              <a:t>v</a:t>
            </a:r>
            <a:r>
              <a:rPr sz="2650" spc="-17" dirty="0">
                <a:solidFill>
                  <a:srgbClr val="2A4057"/>
                </a:solidFill>
                <a:latin typeface="DWSQFQ+Garet Regular"/>
                <a:cs typeface="DWSQFQ+Garet Regular"/>
              </a:rPr>
              <a:t> </a:t>
            </a:r>
            <a:r>
              <a:rPr sz="2650" spc="-12" dirty="0">
                <a:solidFill>
                  <a:srgbClr val="2A4057"/>
                </a:solidFill>
                <a:latin typeface="DWSQFQ+Garet Regular"/>
                <a:cs typeface="DWSQFQ+Garet Regular"/>
              </a:rPr>
              <a:t>návaznosti</a:t>
            </a:r>
            <a:r>
              <a:rPr sz="2650" dirty="0">
                <a:solidFill>
                  <a:srgbClr val="2A4057"/>
                </a:solidFill>
                <a:latin typeface="DWSQFQ+Garet Regular"/>
                <a:cs typeface="DWSQFQ+Garet Regular"/>
              </a:rPr>
              <a:t> </a:t>
            </a:r>
            <a:r>
              <a:rPr sz="2650" spc="-13" dirty="0">
                <a:solidFill>
                  <a:srgbClr val="2A4057"/>
                </a:solidFill>
                <a:latin typeface="DWSQFQ+Garet Regular"/>
                <a:cs typeface="DWSQFQ+Garet Regular"/>
              </a:rPr>
              <a:t>na</a:t>
            </a:r>
          </a:p>
          <a:p>
            <a:pPr marL="0" marR="0">
              <a:lnSpc>
                <a:spcPts val="3675"/>
              </a:lnSpc>
              <a:spcBef>
                <a:spcPts val="0"/>
              </a:spcBef>
              <a:spcAft>
                <a:spcPts val="0"/>
              </a:spcAft>
            </a:pPr>
            <a:r>
              <a:rPr sz="2650" spc="-14" dirty="0">
                <a:solidFill>
                  <a:srgbClr val="2A4057"/>
                </a:solidFill>
                <a:latin typeface="DWSQFQ+Garet Regular"/>
                <a:cs typeface="DWSQFQ+Garet Regular"/>
              </a:rPr>
              <a:t>období</a:t>
            </a:r>
            <a:r>
              <a:rPr sz="2650" dirty="0">
                <a:solidFill>
                  <a:srgbClr val="2A4057"/>
                </a:solidFill>
                <a:latin typeface="DWSQFQ+Garet Regular"/>
                <a:cs typeface="DWSQFQ+Garet Regular"/>
              </a:rPr>
              <a:t> v</a:t>
            </a:r>
            <a:r>
              <a:rPr sz="2650" spc="-17" dirty="0">
                <a:solidFill>
                  <a:srgbClr val="2A4057"/>
                </a:solidFill>
                <a:latin typeface="DWSQFQ+Garet Regular"/>
                <a:cs typeface="DWSQFQ+Garet Regular"/>
              </a:rPr>
              <a:t> </a:t>
            </a:r>
            <a:r>
              <a:rPr sz="2650" spc="-12" dirty="0">
                <a:solidFill>
                  <a:srgbClr val="2A4057"/>
                </a:solidFill>
                <a:latin typeface="DWSQFQ+Garet Regular"/>
                <a:cs typeface="DWSQFQ+Garet Regular"/>
              </a:rPr>
              <a:t>roce</a:t>
            </a:r>
            <a:r>
              <a:rPr sz="2650" dirty="0">
                <a:solidFill>
                  <a:srgbClr val="2A4057"/>
                </a:solidFill>
                <a:latin typeface="DWSQFQ+Garet Regular"/>
                <a:cs typeface="DWSQFQ+Garet Regular"/>
              </a:rPr>
              <a:t> </a:t>
            </a:r>
            <a:r>
              <a:rPr sz="2650" spc="-12" dirty="0">
                <a:solidFill>
                  <a:srgbClr val="2A4057"/>
                </a:solidFill>
                <a:latin typeface="DWSQFQ+Garet Regular"/>
                <a:cs typeface="DWSQFQ+Garet Regular"/>
              </a:rPr>
              <a:t>(Vánoce,</a:t>
            </a:r>
            <a:r>
              <a:rPr sz="2650" dirty="0">
                <a:solidFill>
                  <a:srgbClr val="2A4057"/>
                </a:solidFill>
                <a:latin typeface="DWSQFQ+Garet Regular"/>
                <a:cs typeface="DWSQFQ+Garet Regular"/>
              </a:rPr>
              <a:t> </a:t>
            </a:r>
            <a:r>
              <a:rPr sz="2650" spc="-12" dirty="0">
                <a:solidFill>
                  <a:srgbClr val="2A4057"/>
                </a:solidFill>
                <a:latin typeface="DWSQFQ+Garet Regular"/>
                <a:cs typeface="DWSQFQ+Garet Regular"/>
              </a:rPr>
              <a:t>Velikonoce,</a:t>
            </a:r>
            <a:r>
              <a:rPr sz="2650" dirty="0">
                <a:solidFill>
                  <a:srgbClr val="2A4057"/>
                </a:solidFill>
                <a:latin typeface="DWSQFQ+Garet Regular"/>
                <a:cs typeface="DWSQFQ+Garet Regular"/>
              </a:rPr>
              <a:t> </a:t>
            </a:r>
            <a:r>
              <a:rPr sz="2650" spc="-13" dirty="0">
                <a:solidFill>
                  <a:srgbClr val="2A4057"/>
                </a:solidFill>
                <a:latin typeface="DWSQFQ+Garet Regular"/>
                <a:cs typeface="DWSQFQ+Garet Regular"/>
              </a:rPr>
              <a:t>Masopust,</a:t>
            </a:r>
            <a:r>
              <a:rPr sz="2650" dirty="0">
                <a:solidFill>
                  <a:srgbClr val="2A4057"/>
                </a:solidFill>
                <a:latin typeface="DWSQFQ+Garet Regular"/>
                <a:cs typeface="DWSQFQ+Garet Regular"/>
              </a:rPr>
              <a:t> </a:t>
            </a:r>
            <a:r>
              <a:rPr sz="2650" spc="-12" dirty="0">
                <a:solidFill>
                  <a:srgbClr val="2A4057"/>
                </a:solidFill>
                <a:latin typeface="DWSQFQ+Garet Regular"/>
                <a:cs typeface="DWSQFQ+Garet Regular"/>
              </a:rPr>
              <a:t>Čarodějnice</a:t>
            </a:r>
            <a:r>
              <a:rPr sz="2650" dirty="0">
                <a:solidFill>
                  <a:srgbClr val="2A4057"/>
                </a:solidFill>
                <a:latin typeface="DWSQFQ+Garet Regular"/>
                <a:cs typeface="DWSQFQ+Garet Regular"/>
              </a:rPr>
              <a:t> </a:t>
            </a:r>
            <a:r>
              <a:rPr sz="2650" spc="-10" dirty="0">
                <a:solidFill>
                  <a:srgbClr val="2A4057"/>
                </a:solidFill>
                <a:latin typeface="DWSQFQ+Garet Regular"/>
                <a:cs typeface="DWSQFQ+Garet Regular"/>
              </a:rPr>
              <a:t>atd.).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1016" y="0"/>
            <a:ext cx="18288000" cy="1028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2931" y="237761"/>
            <a:ext cx="14522548" cy="13381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236"/>
              </a:lnSpc>
              <a:spcBef>
                <a:spcPts val="0"/>
              </a:spcBef>
              <a:spcAft>
                <a:spcPts val="0"/>
              </a:spcAft>
            </a:pPr>
            <a:r>
              <a:rPr sz="9850" dirty="0">
                <a:solidFill>
                  <a:srgbClr val="CC3740"/>
                </a:solidFill>
                <a:latin typeface="UKUFLV+Bebas Neue Bold"/>
                <a:cs typeface="UKUFLV+Bebas Neue Bold"/>
              </a:rPr>
              <a:t>CO</a:t>
            </a:r>
            <a:r>
              <a:rPr sz="9850" spc="-938" dirty="0">
                <a:solidFill>
                  <a:srgbClr val="CC3740"/>
                </a:solidFill>
                <a:latin typeface="UKUFLV+Bebas Neue Bold"/>
                <a:cs typeface="UKUFLV+Bebas Neue Bold"/>
              </a:rPr>
              <a:t> </a:t>
            </a:r>
            <a:r>
              <a:rPr lang="cs-CZ" sz="9850" spc="-938" dirty="0">
                <a:solidFill>
                  <a:srgbClr val="CC3740"/>
                </a:solidFill>
                <a:latin typeface="UKUFLV+Bebas Neue Bold"/>
                <a:cs typeface="UKUFLV+Bebas Neue Bold"/>
              </a:rPr>
              <a:t> </a:t>
            </a:r>
            <a:r>
              <a:rPr sz="9850" dirty="0">
                <a:solidFill>
                  <a:srgbClr val="CC3740"/>
                </a:solidFill>
                <a:latin typeface="UKUFLV+Bebas Neue Bold"/>
                <a:cs typeface="UKUFLV+Bebas Neue Bold"/>
              </a:rPr>
              <a:t>SPOLU</a:t>
            </a:r>
            <a:r>
              <a:rPr sz="9850" spc="-938" dirty="0">
                <a:solidFill>
                  <a:srgbClr val="CC3740"/>
                </a:solidFill>
                <a:latin typeface="UKUFLV+Bebas Neue Bold"/>
                <a:cs typeface="UKUFLV+Bebas Neue Bold"/>
              </a:rPr>
              <a:t> </a:t>
            </a:r>
            <a:r>
              <a:rPr lang="cs-CZ" sz="9850" spc="-938" dirty="0">
                <a:solidFill>
                  <a:srgbClr val="CC3740"/>
                </a:solidFill>
                <a:latin typeface="UKUFLV+Bebas Neue Bold"/>
                <a:cs typeface="UKUFLV+Bebas Neue Bold"/>
              </a:rPr>
              <a:t> </a:t>
            </a:r>
            <a:r>
              <a:rPr sz="9850" dirty="0">
                <a:solidFill>
                  <a:srgbClr val="CC3740"/>
                </a:solidFill>
                <a:latin typeface="UKUFLV+Bebas Neue Bold"/>
                <a:cs typeface="UKUFLV+Bebas Neue Bold"/>
              </a:rPr>
              <a:t>PROŽIJEME</a:t>
            </a:r>
            <a:r>
              <a:rPr lang="cs-CZ" sz="9850" dirty="0">
                <a:solidFill>
                  <a:srgbClr val="CC3740"/>
                </a:solidFill>
                <a:latin typeface="UKUFLV+Bebas Neue Bold"/>
                <a:cs typeface="UKUFLV+Bebas Neue Bold"/>
              </a:rPr>
              <a:t> </a:t>
            </a:r>
            <a:r>
              <a:rPr sz="9850" spc="-938" dirty="0">
                <a:solidFill>
                  <a:srgbClr val="CC3740"/>
                </a:solidFill>
                <a:latin typeface="UKUFLV+Bebas Neue Bold"/>
                <a:cs typeface="UKUFLV+Bebas Neue Bold"/>
              </a:rPr>
              <a:t> </a:t>
            </a:r>
            <a:r>
              <a:rPr sz="9850" dirty="0">
                <a:solidFill>
                  <a:srgbClr val="CC3740"/>
                </a:solidFill>
                <a:latin typeface="UKUFLV+Bebas Neue Bold"/>
                <a:cs typeface="UKUFLV+Bebas Neue Bold"/>
              </a:rPr>
              <a:t>v</a:t>
            </a:r>
            <a:r>
              <a:rPr sz="9850" spc="-944" dirty="0">
                <a:solidFill>
                  <a:srgbClr val="CC3740"/>
                </a:solidFill>
                <a:latin typeface="UKUFLV+Bebas Neue Bold"/>
                <a:cs typeface="UKUFLV+Bebas Neue Bold"/>
              </a:rPr>
              <a:t> </a:t>
            </a:r>
            <a:r>
              <a:rPr lang="cs-CZ" sz="9850" spc="-944" dirty="0">
                <a:solidFill>
                  <a:srgbClr val="CC3740"/>
                </a:solidFill>
                <a:latin typeface="UKUFLV+Bebas Neue Bold"/>
                <a:cs typeface="UKUFLV+Bebas Neue Bold"/>
              </a:rPr>
              <a:t> </a:t>
            </a:r>
            <a:r>
              <a:rPr sz="9850" dirty="0" err="1">
                <a:solidFill>
                  <a:srgbClr val="CC3740"/>
                </a:solidFill>
                <a:latin typeface="UKUFLV+Bebas Neue Bold"/>
                <a:cs typeface="UKUFLV+Bebas Neue Bold"/>
              </a:rPr>
              <a:t>průběhu</a:t>
            </a:r>
            <a:r>
              <a:rPr sz="9850" spc="-938" dirty="0">
                <a:solidFill>
                  <a:srgbClr val="CC3740"/>
                </a:solidFill>
                <a:latin typeface="UKUFLV+Bebas Neue Bold"/>
                <a:cs typeface="UKUFLV+Bebas Neue Bold"/>
              </a:rPr>
              <a:t> </a:t>
            </a:r>
            <a:r>
              <a:rPr lang="cs-CZ" sz="9850" spc="-938" dirty="0">
                <a:solidFill>
                  <a:srgbClr val="CC3740"/>
                </a:solidFill>
                <a:latin typeface="UKUFLV+Bebas Neue Bold"/>
                <a:cs typeface="UKUFLV+Bebas Neue Bold"/>
              </a:rPr>
              <a:t> </a:t>
            </a:r>
            <a:r>
              <a:rPr sz="9850" dirty="0" err="1">
                <a:solidFill>
                  <a:srgbClr val="CC3740"/>
                </a:solidFill>
                <a:latin typeface="UKUFLV+Bebas Neue Bold"/>
                <a:cs typeface="UKUFLV+Bebas Neue Bold"/>
              </a:rPr>
              <a:t>roku</a:t>
            </a:r>
            <a:endParaRPr sz="9850" dirty="0">
              <a:solidFill>
                <a:srgbClr val="CC3740"/>
              </a:solidFill>
              <a:latin typeface="UKUFLV+Bebas Neue Bold"/>
              <a:cs typeface="UKUFLV+Bebas Neue Bold"/>
            </a:endParaRP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C400360D-754F-FE0F-8C57-308265B08927}"/>
              </a:ext>
            </a:extLst>
          </p:cNvPr>
          <p:cNvSpPr/>
          <p:nvPr/>
        </p:nvSpPr>
        <p:spPr>
          <a:xfrm>
            <a:off x="935088" y="5287516"/>
            <a:ext cx="288032" cy="288032"/>
          </a:xfrm>
          <a:prstGeom prst="ellipse">
            <a:avLst/>
          </a:prstGeom>
          <a:solidFill>
            <a:srgbClr val="E2F1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ject 5"/>
          <p:cNvSpPr txBox="1"/>
          <p:nvPr/>
        </p:nvSpPr>
        <p:spPr>
          <a:xfrm>
            <a:off x="792291" y="7575240"/>
            <a:ext cx="10512578" cy="1958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58"/>
              </a:lnSpc>
              <a:spcBef>
                <a:spcPts val="0"/>
              </a:spcBef>
              <a:spcAft>
                <a:spcPts val="0"/>
              </a:spcAft>
            </a:pPr>
            <a:r>
              <a:rPr sz="2750" spc="-10" dirty="0">
                <a:solidFill>
                  <a:srgbClr val="2A4057"/>
                </a:solidFill>
                <a:latin typeface="HCHUWJ+Garet Regular"/>
                <a:cs typeface="HCHUWJ+Garet Regular"/>
              </a:rPr>
              <a:t>Příležitostná</a:t>
            </a:r>
            <a:r>
              <a:rPr sz="2750" dirty="0">
                <a:solidFill>
                  <a:srgbClr val="2A4057"/>
                </a:solidFill>
                <a:latin typeface="HCHUWJ+Garet Regular"/>
                <a:cs typeface="HCHUWJ+Garet Regular"/>
              </a:rPr>
              <a:t> </a:t>
            </a:r>
            <a:r>
              <a:rPr sz="2750" spc="-12" dirty="0">
                <a:solidFill>
                  <a:srgbClr val="2A4057"/>
                </a:solidFill>
                <a:latin typeface="HCHUWJ+Garet Regular"/>
                <a:cs typeface="HCHUWJ+Garet Regular"/>
              </a:rPr>
              <a:t>výuka</a:t>
            </a:r>
            <a:r>
              <a:rPr sz="2750" dirty="0">
                <a:solidFill>
                  <a:srgbClr val="2A4057"/>
                </a:solidFill>
                <a:latin typeface="HCHUWJ+Garet Regular"/>
                <a:cs typeface="HCHUWJ+Garet Regular"/>
              </a:rPr>
              <a:t> </a:t>
            </a:r>
            <a:r>
              <a:rPr sz="2750" spc="-12" dirty="0">
                <a:solidFill>
                  <a:srgbClr val="2A4057"/>
                </a:solidFill>
                <a:latin typeface="HCHUWJ+Garet Regular"/>
                <a:cs typeface="HCHUWJ+Garet Regular"/>
              </a:rPr>
              <a:t>prvouky,</a:t>
            </a:r>
            <a:r>
              <a:rPr sz="2750" dirty="0">
                <a:solidFill>
                  <a:srgbClr val="2A4057"/>
                </a:solidFill>
                <a:latin typeface="HCHUWJ+Garet Regular"/>
                <a:cs typeface="HCHUWJ+Garet Regular"/>
              </a:rPr>
              <a:t> </a:t>
            </a:r>
            <a:r>
              <a:rPr sz="2750" spc="-11" dirty="0">
                <a:solidFill>
                  <a:srgbClr val="2A4057"/>
                </a:solidFill>
                <a:latin typeface="HCHUWJ+Garet Regular"/>
                <a:cs typeface="HCHUWJ+Garet Regular"/>
              </a:rPr>
              <a:t>výtvarné</a:t>
            </a:r>
            <a:r>
              <a:rPr sz="2750" dirty="0">
                <a:solidFill>
                  <a:srgbClr val="2A4057"/>
                </a:solidFill>
                <a:latin typeface="HCHUWJ+Garet Regular"/>
                <a:cs typeface="HCHUWJ+Garet Regular"/>
              </a:rPr>
              <a:t> </a:t>
            </a:r>
            <a:r>
              <a:rPr sz="2750" spc="-12" dirty="0">
                <a:solidFill>
                  <a:srgbClr val="2A4057"/>
                </a:solidFill>
                <a:latin typeface="HCHUWJ+Garet Regular"/>
                <a:cs typeface="HCHUWJ+Garet Regular"/>
              </a:rPr>
              <a:t>výchovy,</a:t>
            </a:r>
            <a:r>
              <a:rPr sz="2750" dirty="0">
                <a:solidFill>
                  <a:srgbClr val="2A4057"/>
                </a:solidFill>
                <a:latin typeface="HCHUWJ+Garet Regular"/>
                <a:cs typeface="HCHUWJ+Garet Regular"/>
              </a:rPr>
              <a:t> </a:t>
            </a:r>
            <a:r>
              <a:rPr sz="2750" spc="-12" dirty="0">
                <a:solidFill>
                  <a:srgbClr val="2A4057"/>
                </a:solidFill>
                <a:latin typeface="HCHUWJ+Garet Regular"/>
                <a:cs typeface="HCHUWJ+Garet Regular"/>
              </a:rPr>
              <a:t>pracovních</a:t>
            </a:r>
          </a:p>
          <a:p>
            <a:pPr marL="0" marR="0">
              <a:lnSpc>
                <a:spcPts val="3750"/>
              </a:lnSpc>
              <a:spcBef>
                <a:spcPts val="0"/>
              </a:spcBef>
              <a:spcAft>
                <a:spcPts val="0"/>
              </a:spcAft>
            </a:pPr>
            <a:r>
              <a:rPr sz="2750" spc="-11" dirty="0">
                <a:solidFill>
                  <a:srgbClr val="2A4057"/>
                </a:solidFill>
                <a:latin typeface="HCHUWJ+Garet Regular"/>
                <a:cs typeface="HCHUWJ+Garet Regular"/>
              </a:rPr>
              <a:t>činností,</a:t>
            </a:r>
            <a:r>
              <a:rPr sz="2750" dirty="0">
                <a:solidFill>
                  <a:srgbClr val="2A4057"/>
                </a:solidFill>
                <a:latin typeface="HCHUWJ+Garet Regular"/>
                <a:cs typeface="HCHUWJ+Garet Regular"/>
              </a:rPr>
              <a:t> </a:t>
            </a:r>
            <a:r>
              <a:rPr sz="2750" spc="-11" dirty="0">
                <a:solidFill>
                  <a:srgbClr val="2A4057"/>
                </a:solidFill>
                <a:latin typeface="HCHUWJ+Garet Regular"/>
                <a:cs typeface="HCHUWJ+Garet Regular"/>
              </a:rPr>
              <a:t>tělesné</a:t>
            </a:r>
            <a:r>
              <a:rPr sz="2750" dirty="0">
                <a:solidFill>
                  <a:srgbClr val="2A4057"/>
                </a:solidFill>
                <a:latin typeface="HCHUWJ+Garet Regular"/>
                <a:cs typeface="HCHUWJ+Garet Regular"/>
              </a:rPr>
              <a:t> </a:t>
            </a:r>
            <a:r>
              <a:rPr sz="2750" spc="-13" dirty="0">
                <a:solidFill>
                  <a:srgbClr val="2A4057"/>
                </a:solidFill>
                <a:latin typeface="HCHUWJ+Garet Regular"/>
                <a:cs typeface="HCHUWJ+Garet Regular"/>
              </a:rPr>
              <a:t>výchovy</a:t>
            </a:r>
            <a:r>
              <a:rPr sz="2750" dirty="0">
                <a:solidFill>
                  <a:srgbClr val="2A4057"/>
                </a:solidFill>
                <a:latin typeface="HCHUWJ+Garet Regular"/>
                <a:cs typeface="HCHUWJ+Garet Regular"/>
              </a:rPr>
              <a:t> v</a:t>
            </a:r>
            <a:r>
              <a:rPr sz="2750" spc="-17" dirty="0">
                <a:solidFill>
                  <a:srgbClr val="2A4057"/>
                </a:solidFill>
                <a:latin typeface="HCHUWJ+Garet Regular"/>
                <a:cs typeface="HCHUWJ+Garet Regular"/>
              </a:rPr>
              <a:t> </a:t>
            </a:r>
            <a:r>
              <a:rPr sz="2750" spc="-12" dirty="0">
                <a:solidFill>
                  <a:srgbClr val="2A4057"/>
                </a:solidFill>
                <a:latin typeface="HCHUWJ+Garet Regular"/>
                <a:cs typeface="HCHUWJ+Garet Regular"/>
              </a:rPr>
              <a:t>terénu</a:t>
            </a:r>
            <a:r>
              <a:rPr sz="2750" dirty="0">
                <a:solidFill>
                  <a:srgbClr val="2A4057"/>
                </a:solidFill>
                <a:latin typeface="HCHUWJ+Garet Regular"/>
                <a:cs typeface="HCHUWJ+Garet Regular"/>
              </a:rPr>
              <a:t> </a:t>
            </a:r>
            <a:r>
              <a:rPr sz="2750" spc="-11" dirty="0">
                <a:solidFill>
                  <a:srgbClr val="2A4057"/>
                </a:solidFill>
                <a:latin typeface="HCHUWJ+Garet Regular"/>
                <a:cs typeface="HCHUWJ+Garet Regular"/>
              </a:rPr>
              <a:t>(park,</a:t>
            </a:r>
            <a:r>
              <a:rPr sz="2750" dirty="0">
                <a:solidFill>
                  <a:srgbClr val="2A4057"/>
                </a:solidFill>
                <a:latin typeface="HCHUWJ+Garet Regular"/>
                <a:cs typeface="HCHUWJ+Garet Regular"/>
              </a:rPr>
              <a:t> </a:t>
            </a:r>
            <a:r>
              <a:rPr sz="2750" spc="-10" dirty="0">
                <a:solidFill>
                  <a:srgbClr val="2A4057"/>
                </a:solidFill>
                <a:latin typeface="HCHUWJ+Garet Regular"/>
                <a:cs typeface="HCHUWJ+Garet Regular"/>
              </a:rPr>
              <a:t>les).</a:t>
            </a:r>
          </a:p>
          <a:p>
            <a:pPr marL="0" marR="0">
              <a:lnSpc>
                <a:spcPts val="3750"/>
              </a:lnSpc>
              <a:spcBef>
                <a:spcPts val="0"/>
              </a:spcBef>
              <a:spcAft>
                <a:spcPts val="0"/>
              </a:spcAft>
            </a:pPr>
            <a:r>
              <a:rPr sz="2750" spc="-14" dirty="0">
                <a:solidFill>
                  <a:srgbClr val="2A4057"/>
                </a:solidFill>
                <a:latin typeface="HCHUWJ+Garet Regular"/>
                <a:cs typeface="HCHUWJ+Garet Regular"/>
              </a:rPr>
              <a:t>Den</a:t>
            </a:r>
            <a:r>
              <a:rPr sz="2750" dirty="0">
                <a:solidFill>
                  <a:srgbClr val="2A4057"/>
                </a:solidFill>
                <a:latin typeface="HCHUWJ+Garet Regular"/>
                <a:cs typeface="HCHUWJ+Garet Regular"/>
              </a:rPr>
              <a:t> </a:t>
            </a:r>
            <a:r>
              <a:rPr sz="2750" spc="-11" dirty="0" err="1">
                <a:solidFill>
                  <a:srgbClr val="2A4057"/>
                </a:solidFill>
                <a:latin typeface="HCHUWJ+Garet Regular"/>
                <a:cs typeface="HCHUWJ+Garet Regular"/>
              </a:rPr>
              <a:t>dětí</a:t>
            </a:r>
            <a:r>
              <a:rPr sz="2750" spc="-11" dirty="0">
                <a:solidFill>
                  <a:srgbClr val="2A4057"/>
                </a:solidFill>
                <a:latin typeface="HCHUWJ+Garet Regular"/>
                <a:cs typeface="HCHUWJ+Garet Regular"/>
              </a:rPr>
              <a:t>.</a:t>
            </a:r>
            <a:endParaRPr lang="cs-CZ" sz="2750" spc="-11" dirty="0">
              <a:solidFill>
                <a:srgbClr val="2A4057"/>
              </a:solidFill>
              <a:latin typeface="HCHUWJ+Garet Regular"/>
              <a:cs typeface="HCHUWJ+Garet Regular"/>
            </a:endParaRPr>
          </a:p>
          <a:p>
            <a:pPr marL="0" marR="0">
              <a:lnSpc>
                <a:spcPts val="375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750" spc="-11" dirty="0">
                <a:solidFill>
                  <a:srgbClr val="2A4057"/>
                </a:solidFill>
                <a:latin typeface="HCHUWJ+Garet Regular"/>
                <a:cs typeface="HCHUWJ+Garet Regular"/>
              </a:rPr>
              <a:t>Dětská konference</a:t>
            </a:r>
            <a:endParaRPr sz="2750" spc="-11" dirty="0">
              <a:solidFill>
                <a:srgbClr val="2A4057"/>
              </a:solidFill>
              <a:latin typeface="HCHUWJ+Garet Regular"/>
              <a:cs typeface="HCHUWJ+Garet Regular"/>
            </a:endParaRPr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F6F84912-92F2-25DA-57D4-C43C0166363F}"/>
              </a:ext>
            </a:extLst>
          </p:cNvPr>
          <p:cNvSpPr/>
          <p:nvPr/>
        </p:nvSpPr>
        <p:spPr>
          <a:xfrm>
            <a:off x="1007096" y="4351412"/>
            <a:ext cx="216024" cy="216024"/>
          </a:xfrm>
          <a:prstGeom prst="ellipse">
            <a:avLst/>
          </a:prstGeom>
          <a:solidFill>
            <a:srgbClr val="C3EC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95596789-910C-3888-7671-2264A7F63FE3}"/>
              </a:ext>
            </a:extLst>
          </p:cNvPr>
          <p:cNvSpPr/>
          <p:nvPr/>
        </p:nvSpPr>
        <p:spPr>
          <a:xfrm>
            <a:off x="6191672" y="1975148"/>
            <a:ext cx="4824536" cy="4968552"/>
          </a:xfrm>
          <a:prstGeom prst="rect">
            <a:avLst/>
          </a:prstGeom>
          <a:solidFill>
            <a:srgbClr val="E2F1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ject 4"/>
          <p:cNvSpPr txBox="1"/>
          <p:nvPr/>
        </p:nvSpPr>
        <p:spPr>
          <a:xfrm>
            <a:off x="822190" y="1890532"/>
            <a:ext cx="16674738" cy="58573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1409" marR="0">
              <a:lnSpc>
                <a:spcPts val="3958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750" b="1" spc="-14" dirty="0">
                <a:solidFill>
                  <a:srgbClr val="2B4057"/>
                </a:solidFill>
                <a:latin typeface="KUWMWH+Garet Bold"/>
                <a:cs typeface="KUWMWH+Garet Bold"/>
              </a:rPr>
              <a:t>„</a:t>
            </a:r>
            <a:r>
              <a:rPr sz="2750" b="1" spc="-14" dirty="0" err="1">
                <a:solidFill>
                  <a:srgbClr val="2B4057"/>
                </a:solidFill>
                <a:latin typeface="KUWMWH+Garet Bold"/>
                <a:cs typeface="KUWMWH+Garet Bold"/>
              </a:rPr>
              <a:t>Seznamovák</a:t>
            </a:r>
            <a:r>
              <a:rPr lang="cs-CZ" sz="2750" b="1" spc="-14" dirty="0">
                <a:solidFill>
                  <a:srgbClr val="2B4057"/>
                </a:solidFill>
                <a:latin typeface="KUWMWH+Garet Bold"/>
                <a:cs typeface="KUWMWH+Garet Bold"/>
              </a:rPr>
              <a:t>"</a:t>
            </a:r>
            <a:r>
              <a:rPr sz="2750" b="1" spc="636" dirty="0">
                <a:solidFill>
                  <a:srgbClr val="2B4057"/>
                </a:solidFill>
                <a:latin typeface="KUWMWH+Garet Bold"/>
                <a:cs typeface="KUWMWH+Garet Bold"/>
              </a:rPr>
              <a:t> </a:t>
            </a:r>
            <a:endParaRPr sz="2750" dirty="0">
              <a:solidFill>
                <a:srgbClr val="2B4057"/>
              </a:solidFill>
              <a:latin typeface="HCHUWJ+Garet Regular"/>
              <a:cs typeface="HCHUWJ+Garet Regular"/>
            </a:endParaRPr>
          </a:p>
          <a:p>
            <a:pPr marL="0" marR="0">
              <a:lnSpc>
                <a:spcPts val="3750"/>
              </a:lnSpc>
              <a:spcBef>
                <a:spcPts val="0"/>
              </a:spcBef>
              <a:spcAft>
                <a:spcPts val="0"/>
              </a:spcAft>
            </a:pPr>
            <a:r>
              <a:rPr sz="2750" spc="-14" dirty="0">
                <a:solidFill>
                  <a:srgbClr val="2B4057"/>
                </a:solidFill>
                <a:latin typeface="HCHUWJ+Garet Regular"/>
                <a:cs typeface="HCHUWJ+Garet Regular"/>
              </a:rPr>
              <a:t>EDUKAFÁRNA</a:t>
            </a:r>
          </a:p>
          <a:p>
            <a:pPr marL="0" marR="0">
              <a:lnSpc>
                <a:spcPts val="3750"/>
              </a:lnSpc>
              <a:spcBef>
                <a:spcPts val="0"/>
              </a:spcBef>
              <a:spcAft>
                <a:spcPts val="0"/>
              </a:spcAft>
            </a:pPr>
            <a:r>
              <a:rPr sz="2750" spc="-12" dirty="0">
                <a:solidFill>
                  <a:srgbClr val="2B4057"/>
                </a:solidFill>
                <a:latin typeface="HCHUWJ+Garet Regular"/>
                <a:cs typeface="HCHUWJ+Garet Regular"/>
              </a:rPr>
              <a:t>Exkurse,</a:t>
            </a:r>
            <a:r>
              <a:rPr sz="2750" dirty="0">
                <a:solidFill>
                  <a:srgbClr val="2B4057"/>
                </a:solidFill>
                <a:latin typeface="HCHUWJ+Garet Regular"/>
                <a:cs typeface="HCHUWJ+Garet Regular"/>
              </a:rPr>
              <a:t> </a:t>
            </a:r>
            <a:r>
              <a:rPr sz="2750" spc="-11" dirty="0">
                <a:solidFill>
                  <a:srgbClr val="2B4057"/>
                </a:solidFill>
                <a:latin typeface="HCHUWJ+Garet Regular"/>
                <a:cs typeface="HCHUWJ+Garet Regular"/>
              </a:rPr>
              <a:t>výlety,</a:t>
            </a:r>
            <a:r>
              <a:rPr sz="2750" dirty="0">
                <a:solidFill>
                  <a:srgbClr val="2B4057"/>
                </a:solidFill>
                <a:latin typeface="HCHUWJ+Garet Regular"/>
                <a:cs typeface="HCHUWJ+Garet Regular"/>
              </a:rPr>
              <a:t> </a:t>
            </a:r>
            <a:r>
              <a:rPr sz="2750" spc="-11" dirty="0">
                <a:solidFill>
                  <a:srgbClr val="2B4057"/>
                </a:solidFill>
                <a:latin typeface="HCHUWJ+Garet Regular"/>
                <a:cs typeface="HCHUWJ+Garet Regular"/>
              </a:rPr>
              <a:t>specializované</a:t>
            </a:r>
            <a:r>
              <a:rPr sz="2750" dirty="0">
                <a:solidFill>
                  <a:srgbClr val="2B4057"/>
                </a:solidFill>
                <a:latin typeface="HCHUWJ+Garet Regular"/>
                <a:cs typeface="HCHUWJ+Garet Regular"/>
              </a:rPr>
              <a:t> </a:t>
            </a:r>
            <a:r>
              <a:rPr sz="2750" spc="-13" dirty="0">
                <a:solidFill>
                  <a:srgbClr val="2B4057"/>
                </a:solidFill>
                <a:latin typeface="HCHUWJ+Garet Regular"/>
                <a:cs typeface="HCHUWJ+Garet Regular"/>
              </a:rPr>
              <a:t>programy,</a:t>
            </a:r>
            <a:r>
              <a:rPr sz="2750" dirty="0">
                <a:solidFill>
                  <a:srgbClr val="2B4057"/>
                </a:solidFill>
                <a:latin typeface="HCHUWJ+Garet Regular"/>
                <a:cs typeface="HCHUWJ+Garet Regular"/>
              </a:rPr>
              <a:t> </a:t>
            </a:r>
            <a:r>
              <a:rPr sz="2750" spc="-13" dirty="0">
                <a:solidFill>
                  <a:srgbClr val="2B4057"/>
                </a:solidFill>
                <a:latin typeface="HCHUWJ+Garet Regular"/>
                <a:cs typeface="HCHUWJ+Garet Regular"/>
              </a:rPr>
              <a:t>eko</a:t>
            </a:r>
            <a:r>
              <a:rPr sz="2750" dirty="0">
                <a:solidFill>
                  <a:srgbClr val="2B4057"/>
                </a:solidFill>
                <a:latin typeface="HCHUWJ+Garet Regular"/>
                <a:cs typeface="HCHUWJ+Garet Regular"/>
              </a:rPr>
              <a:t> </a:t>
            </a:r>
            <a:r>
              <a:rPr sz="2750" spc="-10" dirty="0">
                <a:solidFill>
                  <a:srgbClr val="2B4057"/>
                </a:solidFill>
                <a:latin typeface="HCHUWJ+Garet Regular"/>
                <a:cs typeface="HCHUWJ+Garet Regular"/>
              </a:rPr>
              <a:t>aktivity,</a:t>
            </a:r>
            <a:r>
              <a:rPr sz="2750" dirty="0">
                <a:solidFill>
                  <a:srgbClr val="2B4057"/>
                </a:solidFill>
                <a:latin typeface="HCHUWJ+Garet Regular"/>
                <a:cs typeface="HCHUWJ+Garet Regular"/>
              </a:rPr>
              <a:t> </a:t>
            </a:r>
            <a:r>
              <a:rPr sz="2750" spc="-11" dirty="0">
                <a:solidFill>
                  <a:srgbClr val="2B4057"/>
                </a:solidFill>
                <a:latin typeface="HCHUWJ+Garet Regular"/>
                <a:cs typeface="HCHUWJ+Garet Regular"/>
              </a:rPr>
              <a:t>divadla.</a:t>
            </a:r>
          </a:p>
          <a:p>
            <a:pPr marL="589508" marR="0">
              <a:lnSpc>
                <a:spcPts val="3750"/>
              </a:lnSpc>
              <a:spcBef>
                <a:spcPts val="0"/>
              </a:spcBef>
              <a:spcAft>
                <a:spcPts val="0"/>
              </a:spcAft>
            </a:pPr>
            <a:r>
              <a:rPr sz="2750" b="1" spc="-13" dirty="0">
                <a:latin typeface="HCHUWJ+Garet Regular"/>
                <a:cs typeface="HCHUWJ+Garet Regular"/>
              </a:rPr>
              <a:t>Pozor</a:t>
            </a:r>
            <a:r>
              <a:rPr sz="2750" b="1" dirty="0">
                <a:latin typeface="HCHUWJ+Garet Regular"/>
                <a:cs typeface="HCHUWJ+Garet Regular"/>
              </a:rPr>
              <a:t> -</a:t>
            </a:r>
            <a:r>
              <a:rPr sz="2750" b="1" spc="-15" dirty="0">
                <a:latin typeface="HCHUWJ+Garet Regular"/>
                <a:cs typeface="HCHUWJ+Garet Regular"/>
              </a:rPr>
              <a:t> </a:t>
            </a:r>
            <a:r>
              <a:rPr sz="2750" b="1" spc="-13" dirty="0">
                <a:latin typeface="HCHUWJ+Garet Regular"/>
                <a:cs typeface="HCHUWJ+Garet Regular"/>
              </a:rPr>
              <a:t>Každá</a:t>
            </a:r>
            <a:r>
              <a:rPr sz="2750" b="1" dirty="0">
                <a:latin typeface="HCHUWJ+Garet Regular"/>
                <a:cs typeface="HCHUWJ+Garet Regular"/>
              </a:rPr>
              <a:t> </a:t>
            </a:r>
            <a:r>
              <a:rPr sz="2750" b="1" spc="-12" dirty="0" err="1">
                <a:latin typeface="HCHUWJ+Garet Regular"/>
                <a:cs typeface="HCHUWJ+Garet Regular"/>
              </a:rPr>
              <a:t>sranda</a:t>
            </a:r>
            <a:r>
              <a:rPr sz="2750" b="1" dirty="0">
                <a:latin typeface="HCHUWJ+Garet Regular"/>
                <a:cs typeface="HCHUWJ+Garet Regular"/>
              </a:rPr>
              <a:t> </a:t>
            </a:r>
            <a:r>
              <a:rPr lang="cs-CZ" sz="2750" b="1" dirty="0">
                <a:latin typeface="HCHUWJ+Garet Regular"/>
                <a:cs typeface="HCHUWJ+Garet Regular"/>
              </a:rPr>
              <a:t>navíc </a:t>
            </a:r>
            <a:r>
              <a:rPr sz="2750" b="1" spc="-13" dirty="0" err="1">
                <a:latin typeface="HCHUWJ+Garet Regular"/>
                <a:cs typeface="HCHUWJ+Garet Regular"/>
              </a:rPr>
              <a:t>něco</a:t>
            </a:r>
            <a:r>
              <a:rPr sz="2750" b="1" dirty="0">
                <a:latin typeface="HCHUWJ+Garet Regular"/>
                <a:cs typeface="HCHUWJ+Garet Regular"/>
              </a:rPr>
              <a:t> </a:t>
            </a:r>
            <a:r>
              <a:rPr sz="2750" b="1" spc="-10" dirty="0">
                <a:latin typeface="HCHUWJ+Garet Regular"/>
                <a:cs typeface="HCHUWJ+Garet Regular"/>
              </a:rPr>
              <a:t>stojí</a:t>
            </a:r>
            <a:r>
              <a:rPr sz="2750" b="1" dirty="0">
                <a:latin typeface="HCHUWJ+Garet Regular"/>
                <a:cs typeface="HCHUWJ+Garet Regular"/>
              </a:rPr>
              <a:t> a</a:t>
            </a:r>
            <a:r>
              <a:rPr sz="2750" b="1" spc="-18" dirty="0">
                <a:latin typeface="HCHUWJ+Garet Regular"/>
                <a:cs typeface="HCHUWJ+Garet Regular"/>
              </a:rPr>
              <a:t> </a:t>
            </a:r>
            <a:r>
              <a:rPr sz="2750" b="1" spc="-12" dirty="0">
                <a:latin typeface="HCHUWJ+Garet Regular"/>
                <a:cs typeface="HCHUWJ+Garet Regular"/>
              </a:rPr>
              <a:t>vzdělání</a:t>
            </a:r>
            <a:r>
              <a:rPr sz="2750" b="1" dirty="0">
                <a:latin typeface="HCHUWJ+Garet Regular"/>
                <a:cs typeface="HCHUWJ+Garet Regular"/>
              </a:rPr>
              <a:t> </a:t>
            </a:r>
            <a:r>
              <a:rPr sz="2750" b="1" spc="-10" dirty="0">
                <a:latin typeface="HCHUWJ+Garet Regular"/>
                <a:cs typeface="HCHUWJ+Garet Regular"/>
              </a:rPr>
              <a:t>ještě</a:t>
            </a:r>
            <a:r>
              <a:rPr sz="2750" b="1" dirty="0">
                <a:latin typeface="HCHUWJ+Garet Regular"/>
                <a:cs typeface="HCHUWJ+Garet Regular"/>
              </a:rPr>
              <a:t> </a:t>
            </a:r>
            <a:r>
              <a:rPr sz="2750" b="1" dirty="0" err="1">
                <a:latin typeface="HCHUWJ+Garet Regular"/>
                <a:cs typeface="HCHUWJ+Garet Regular"/>
              </a:rPr>
              <a:t>víc</a:t>
            </a:r>
            <a:r>
              <a:rPr sz="2750" b="1" spc="-10" dirty="0">
                <a:latin typeface="HCHUWJ+Garet Regular"/>
                <a:cs typeface="HCHUWJ+Garet Regular"/>
              </a:rPr>
              <a:t> </a:t>
            </a:r>
            <a:r>
              <a:rPr sz="2750" b="1" dirty="0">
                <a:latin typeface="HCHUWJ+Garet Regular"/>
                <a:cs typeface="HCHUWJ+Garet Regular"/>
              </a:rPr>
              <a:t>:).</a:t>
            </a:r>
            <a:r>
              <a:rPr lang="cs-CZ" sz="2750" b="1" dirty="0">
                <a:latin typeface="HCHUWJ+Garet Regular"/>
                <a:cs typeface="HCHUWJ+Garet Regular"/>
              </a:rPr>
              <a:t> </a:t>
            </a:r>
            <a:br>
              <a:rPr lang="cs-CZ" sz="2750" b="1" dirty="0">
                <a:latin typeface="HCHUWJ+Garet Regular"/>
                <a:cs typeface="HCHUWJ+Garet Regular"/>
              </a:rPr>
            </a:br>
            <a:r>
              <a:rPr lang="cs-CZ" sz="2750" b="1" dirty="0">
                <a:latin typeface="HCHUWJ+Garet Regular"/>
                <a:cs typeface="HCHUWJ+Garet Regular"/>
              </a:rPr>
              <a:t>(</a:t>
            </a:r>
            <a:r>
              <a:rPr lang="cs-CZ" sz="2750" b="1" dirty="0" err="1">
                <a:latin typeface="HCHUWJ+Garet Regular"/>
                <a:cs typeface="HCHUWJ+Garet Regular"/>
              </a:rPr>
              <a:t>Nadrámcové</a:t>
            </a:r>
            <a:r>
              <a:rPr lang="cs-CZ" sz="2750" b="1" dirty="0">
                <a:latin typeface="HCHUWJ+Garet Regular"/>
                <a:cs typeface="HCHUWJ+Garet Regular"/>
              </a:rPr>
              <a:t> programy jsou placené.)</a:t>
            </a:r>
          </a:p>
          <a:p>
            <a:pPr marL="589508" marR="0">
              <a:lnSpc>
                <a:spcPts val="3750"/>
              </a:lnSpc>
              <a:spcBef>
                <a:spcPts val="0"/>
              </a:spcBef>
              <a:spcAft>
                <a:spcPts val="0"/>
              </a:spcAft>
            </a:pPr>
            <a:endParaRPr lang="cs-CZ" sz="2750" dirty="0">
              <a:solidFill>
                <a:srgbClr val="5479F7"/>
              </a:solidFill>
              <a:latin typeface="HCHUWJ+Garet Regular"/>
              <a:cs typeface="HCHUWJ+Garet Regular"/>
            </a:endParaRPr>
          </a:p>
          <a:p>
            <a:pPr marL="0" marR="0">
              <a:lnSpc>
                <a:spcPts val="3750"/>
              </a:lnSpc>
              <a:spcBef>
                <a:spcPts val="0"/>
              </a:spcBef>
              <a:spcAft>
                <a:spcPts val="0"/>
              </a:spcAft>
            </a:pPr>
            <a:r>
              <a:rPr sz="2750" b="1" spc="-13" dirty="0">
                <a:solidFill>
                  <a:srgbClr val="2A4057"/>
                </a:solidFill>
                <a:latin typeface="KUWMWH+Garet Bold"/>
                <a:cs typeface="KUWMWH+Garet Bold"/>
              </a:rPr>
              <a:t>B</a:t>
            </a:r>
            <a:r>
              <a:rPr lang="cs-CZ" sz="2750" b="1" spc="-13" dirty="0">
                <a:solidFill>
                  <a:srgbClr val="2A4057"/>
                </a:solidFill>
                <a:latin typeface="KUWMWH+Garet Bold"/>
                <a:cs typeface="KUWMWH+Garet Bold"/>
              </a:rPr>
              <a:t>e</a:t>
            </a:r>
            <a:r>
              <a:rPr sz="2750" b="1" spc="-13" dirty="0" err="1">
                <a:solidFill>
                  <a:srgbClr val="2A4057"/>
                </a:solidFill>
                <a:latin typeface="KUWMWH+Garet Bold"/>
                <a:cs typeface="KUWMWH+Garet Bold"/>
              </a:rPr>
              <a:t>sedy</a:t>
            </a:r>
            <a:r>
              <a:rPr sz="2750" b="1" dirty="0">
                <a:solidFill>
                  <a:srgbClr val="2A4057"/>
                </a:solidFill>
                <a:latin typeface="KUWMWH+Garet Bold"/>
                <a:cs typeface="KUWMWH+Garet Bold"/>
              </a:rPr>
              <a:t> a</a:t>
            </a:r>
            <a:r>
              <a:rPr sz="2750" b="1" spc="-18" dirty="0">
                <a:solidFill>
                  <a:srgbClr val="2A4057"/>
                </a:solidFill>
                <a:latin typeface="KUWMWH+Garet Bold"/>
                <a:cs typeface="KUWMWH+Garet Bold"/>
              </a:rPr>
              <a:t> </a:t>
            </a:r>
            <a:r>
              <a:rPr sz="2750" b="1" spc="-10" dirty="0">
                <a:solidFill>
                  <a:srgbClr val="2A4057"/>
                </a:solidFill>
                <a:latin typeface="KUWMWH+Garet Bold"/>
                <a:cs typeface="KUWMWH+Garet Bold"/>
              </a:rPr>
              <a:t>aktivity</a:t>
            </a:r>
            <a:r>
              <a:rPr sz="2750" b="1" dirty="0">
                <a:solidFill>
                  <a:srgbClr val="2A4057"/>
                </a:solidFill>
                <a:latin typeface="KUWMWH+Garet Bold"/>
                <a:cs typeface="KUWMWH+Garet Bold"/>
              </a:rPr>
              <a:t> </a:t>
            </a:r>
            <a:r>
              <a:rPr sz="2750" dirty="0">
                <a:solidFill>
                  <a:srgbClr val="2A4057"/>
                </a:solidFill>
                <a:latin typeface="HCHUWJ+Garet Regular"/>
                <a:cs typeface="HCHUWJ+Garet Regular"/>
              </a:rPr>
              <a:t>s</a:t>
            </a:r>
            <a:r>
              <a:rPr sz="2750" spc="-16" dirty="0">
                <a:solidFill>
                  <a:srgbClr val="2A4057"/>
                </a:solidFill>
                <a:latin typeface="HCHUWJ+Garet Regular"/>
                <a:cs typeface="HCHUWJ+Garet Regular"/>
              </a:rPr>
              <a:t> </a:t>
            </a:r>
            <a:r>
              <a:rPr sz="2750" spc="-10" dirty="0">
                <a:solidFill>
                  <a:srgbClr val="2A4057"/>
                </a:solidFill>
                <a:latin typeface="HCHUWJ+Garet Regular"/>
                <a:cs typeface="HCHUWJ+Garet Regular"/>
              </a:rPr>
              <a:t>rodiči,</a:t>
            </a:r>
            <a:r>
              <a:rPr sz="2750" dirty="0">
                <a:solidFill>
                  <a:srgbClr val="2A4057"/>
                </a:solidFill>
                <a:latin typeface="HCHUWJ+Garet Regular"/>
                <a:cs typeface="HCHUWJ+Garet Regular"/>
              </a:rPr>
              <a:t> </a:t>
            </a:r>
            <a:r>
              <a:rPr sz="2750" spc="-11" dirty="0">
                <a:solidFill>
                  <a:srgbClr val="2A4057"/>
                </a:solidFill>
                <a:latin typeface="HCHUWJ+Garet Regular"/>
                <a:cs typeface="HCHUWJ+Garet Regular"/>
              </a:rPr>
              <a:t>prarodiči</a:t>
            </a:r>
            <a:r>
              <a:rPr sz="2750" dirty="0">
                <a:solidFill>
                  <a:srgbClr val="2A4057"/>
                </a:solidFill>
                <a:latin typeface="HCHUWJ+Garet Regular"/>
                <a:cs typeface="HCHUWJ+Garet Regular"/>
              </a:rPr>
              <a:t> -</a:t>
            </a:r>
            <a:r>
              <a:rPr sz="2750" spc="-15" dirty="0">
                <a:solidFill>
                  <a:srgbClr val="2A4057"/>
                </a:solidFill>
                <a:latin typeface="HCHUWJ+Garet Regular"/>
                <a:cs typeface="HCHUWJ+Garet Regular"/>
              </a:rPr>
              <a:t> </a:t>
            </a:r>
            <a:r>
              <a:rPr sz="2750" spc="-13" dirty="0">
                <a:solidFill>
                  <a:srgbClr val="2A4057"/>
                </a:solidFill>
                <a:latin typeface="HCHUWJ+Garet Regular"/>
                <a:cs typeface="HCHUWJ+Garet Regular"/>
              </a:rPr>
              <a:t>učení</a:t>
            </a:r>
            <a:r>
              <a:rPr sz="2750" dirty="0">
                <a:solidFill>
                  <a:srgbClr val="2A4057"/>
                </a:solidFill>
                <a:latin typeface="HCHUWJ+Garet Regular"/>
                <a:cs typeface="HCHUWJ+Garet Regular"/>
              </a:rPr>
              <a:t> </a:t>
            </a:r>
            <a:r>
              <a:rPr sz="2750" spc="-11" dirty="0">
                <a:solidFill>
                  <a:srgbClr val="2A4057"/>
                </a:solidFill>
                <a:latin typeface="HCHUWJ+Garet Regular"/>
                <a:cs typeface="HCHUWJ+Garet Regular"/>
              </a:rPr>
              <a:t>se</a:t>
            </a:r>
            <a:r>
              <a:rPr sz="2750" dirty="0">
                <a:solidFill>
                  <a:srgbClr val="2A4057"/>
                </a:solidFill>
                <a:latin typeface="HCHUWJ+Garet Regular"/>
                <a:cs typeface="HCHUWJ+Garet Regular"/>
              </a:rPr>
              <a:t> </a:t>
            </a:r>
            <a:r>
              <a:rPr sz="2750" spc="-14" dirty="0">
                <a:solidFill>
                  <a:srgbClr val="2A4057"/>
                </a:solidFill>
                <a:latin typeface="HCHUWJ+Garet Regular"/>
                <a:cs typeface="HCHUWJ+Garet Regular"/>
              </a:rPr>
              <a:t>od</a:t>
            </a:r>
            <a:r>
              <a:rPr sz="2750" dirty="0">
                <a:solidFill>
                  <a:srgbClr val="2A4057"/>
                </a:solidFill>
                <a:latin typeface="HCHUWJ+Garet Regular"/>
                <a:cs typeface="HCHUWJ+Garet Regular"/>
              </a:rPr>
              <a:t> </a:t>
            </a:r>
            <a:r>
              <a:rPr sz="2750" spc="-12" dirty="0" err="1">
                <a:solidFill>
                  <a:srgbClr val="2A4057"/>
                </a:solidFill>
                <a:latin typeface="HCHUWJ+Garet Regular"/>
                <a:cs typeface="HCHUWJ+Garet Regular"/>
              </a:rPr>
              <a:t>odborníků</a:t>
            </a:r>
            <a:r>
              <a:rPr sz="2750" spc="-12" dirty="0">
                <a:solidFill>
                  <a:srgbClr val="2A4057"/>
                </a:solidFill>
                <a:latin typeface="HCHUWJ+Garet Regular"/>
                <a:cs typeface="HCHUWJ+Garet Regular"/>
              </a:rPr>
              <a:t>.</a:t>
            </a:r>
            <a:endParaRPr sz="2750" spc="-11" dirty="0">
              <a:solidFill>
                <a:srgbClr val="5378F6"/>
              </a:solidFill>
              <a:latin typeface="HCHUWJ+Garet Regular"/>
              <a:cs typeface="HCHUWJ+Garet Regular"/>
            </a:endParaRPr>
          </a:p>
          <a:p>
            <a:pPr marL="0" marR="0">
              <a:lnSpc>
                <a:spcPts val="3750"/>
              </a:lnSpc>
              <a:spcBef>
                <a:spcPts val="0"/>
              </a:spcBef>
              <a:spcAft>
                <a:spcPts val="0"/>
              </a:spcAft>
            </a:pPr>
            <a:r>
              <a:rPr sz="2750" spc="-11" dirty="0">
                <a:solidFill>
                  <a:srgbClr val="2A4057"/>
                </a:solidFill>
                <a:latin typeface="HCHUWJ+Garet Regular"/>
                <a:cs typeface="HCHUWJ+Garet Regular"/>
              </a:rPr>
              <a:t>Projektové</a:t>
            </a:r>
            <a:r>
              <a:rPr sz="2750" dirty="0">
                <a:solidFill>
                  <a:srgbClr val="2A4057"/>
                </a:solidFill>
                <a:latin typeface="HCHUWJ+Garet Regular"/>
                <a:cs typeface="HCHUWJ+Garet Regular"/>
              </a:rPr>
              <a:t> </a:t>
            </a:r>
            <a:r>
              <a:rPr sz="2750" spc="-13" dirty="0">
                <a:solidFill>
                  <a:srgbClr val="2A4057"/>
                </a:solidFill>
                <a:latin typeface="HCHUWJ+Garet Regular"/>
                <a:cs typeface="HCHUWJ+Garet Regular"/>
              </a:rPr>
              <a:t>dny.</a:t>
            </a:r>
          </a:p>
          <a:p>
            <a:pPr marL="0" marR="0">
              <a:lnSpc>
                <a:spcPts val="3750"/>
              </a:lnSpc>
              <a:spcBef>
                <a:spcPts val="0"/>
              </a:spcBef>
              <a:spcAft>
                <a:spcPts val="0"/>
              </a:spcAft>
            </a:pPr>
            <a:r>
              <a:rPr sz="2750" spc="-12" dirty="0">
                <a:solidFill>
                  <a:srgbClr val="2A4057"/>
                </a:solidFill>
                <a:latin typeface="HCHUWJ+Garet Regular"/>
                <a:cs typeface="HCHUWJ+Garet Regular"/>
              </a:rPr>
              <a:t>Podnikavé</a:t>
            </a:r>
            <a:r>
              <a:rPr sz="2750" dirty="0">
                <a:solidFill>
                  <a:srgbClr val="2A4057"/>
                </a:solidFill>
                <a:latin typeface="HCHUWJ+Garet Regular"/>
                <a:cs typeface="HCHUWJ+Garet Regular"/>
              </a:rPr>
              <a:t> </a:t>
            </a:r>
            <a:r>
              <a:rPr sz="2750" spc="-13" dirty="0" err="1">
                <a:solidFill>
                  <a:srgbClr val="2A4057"/>
                </a:solidFill>
                <a:latin typeface="HCHUWJ+Garet Regular"/>
                <a:cs typeface="HCHUWJ+Garet Regular"/>
              </a:rPr>
              <a:t>dny</a:t>
            </a:r>
            <a:r>
              <a:rPr sz="2750" spc="-13" dirty="0">
                <a:solidFill>
                  <a:srgbClr val="2A4057"/>
                </a:solidFill>
                <a:latin typeface="HCHUWJ+Garet Regular"/>
                <a:cs typeface="HCHUWJ+Garet Regular"/>
              </a:rPr>
              <a:t>.</a:t>
            </a:r>
            <a:endParaRPr lang="cs-CZ" sz="2750" spc="-13" dirty="0">
              <a:solidFill>
                <a:srgbClr val="2A4057"/>
              </a:solidFill>
              <a:latin typeface="HCHUWJ+Garet Regular"/>
              <a:cs typeface="HCHUWJ+Garet Regular"/>
            </a:endParaRPr>
          </a:p>
          <a:p>
            <a:pPr marL="0" marR="0">
              <a:lnSpc>
                <a:spcPts val="375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750" spc="-13" dirty="0">
                <a:solidFill>
                  <a:srgbClr val="2A4057"/>
                </a:solidFill>
                <a:latin typeface="HCHUWJ+Garet Regular"/>
                <a:cs typeface="HCHUWJ+Garet Regular"/>
              </a:rPr>
              <a:t>Školní slavnosti – Vánoční Košinka</a:t>
            </a:r>
            <a:endParaRPr sz="2750" spc="-13" dirty="0">
              <a:solidFill>
                <a:srgbClr val="2A4057"/>
              </a:solidFill>
              <a:latin typeface="HCHUWJ+Garet Regular"/>
              <a:cs typeface="HCHUWJ+Garet Regular"/>
            </a:endParaRPr>
          </a:p>
          <a:p>
            <a:pPr marL="0" marR="0">
              <a:lnSpc>
                <a:spcPts val="3750"/>
              </a:lnSpc>
              <a:spcBef>
                <a:spcPts val="0"/>
              </a:spcBef>
              <a:spcAft>
                <a:spcPts val="0"/>
              </a:spcAft>
            </a:pPr>
            <a:r>
              <a:rPr sz="2750" spc="-13" dirty="0">
                <a:solidFill>
                  <a:srgbClr val="2A4057"/>
                </a:solidFill>
                <a:latin typeface="HCHUWJ+Garet Regular"/>
                <a:cs typeface="HCHUWJ+Garet Regular"/>
              </a:rPr>
              <a:t>Předvánoční</a:t>
            </a:r>
            <a:r>
              <a:rPr sz="2750" dirty="0">
                <a:solidFill>
                  <a:srgbClr val="2A4057"/>
                </a:solidFill>
                <a:latin typeface="HCHUWJ+Garet Regular"/>
                <a:cs typeface="HCHUWJ+Garet Regular"/>
              </a:rPr>
              <a:t> </a:t>
            </a:r>
            <a:r>
              <a:rPr sz="2750" spc="-13" dirty="0">
                <a:solidFill>
                  <a:srgbClr val="2A4057"/>
                </a:solidFill>
                <a:latin typeface="HCHUWJ+Garet Regular"/>
                <a:cs typeface="HCHUWJ+Garet Regular"/>
              </a:rPr>
              <a:t>posezení</a:t>
            </a:r>
            <a:r>
              <a:rPr sz="2750" dirty="0">
                <a:solidFill>
                  <a:srgbClr val="2A4057"/>
                </a:solidFill>
                <a:latin typeface="HCHUWJ+Garet Regular"/>
                <a:cs typeface="HCHUWJ+Garet Regular"/>
              </a:rPr>
              <a:t> s</a:t>
            </a:r>
            <a:r>
              <a:rPr sz="2750" spc="-16" dirty="0">
                <a:solidFill>
                  <a:srgbClr val="2A4057"/>
                </a:solidFill>
                <a:latin typeface="HCHUWJ+Garet Regular"/>
                <a:cs typeface="HCHUWJ+Garet Regular"/>
              </a:rPr>
              <a:t> </a:t>
            </a:r>
            <a:r>
              <a:rPr sz="2750" spc="-10" dirty="0">
                <a:solidFill>
                  <a:srgbClr val="2A4057"/>
                </a:solidFill>
                <a:latin typeface="HCHUWJ+Garet Regular"/>
                <a:cs typeface="HCHUWJ+Garet Regular"/>
              </a:rPr>
              <a:t>rodiči.</a:t>
            </a:r>
          </a:p>
          <a:p>
            <a:pPr marL="0" marR="0">
              <a:lnSpc>
                <a:spcPts val="3750"/>
              </a:lnSpc>
              <a:spcBef>
                <a:spcPts val="0"/>
              </a:spcBef>
              <a:spcAft>
                <a:spcPts val="0"/>
              </a:spcAft>
            </a:pPr>
            <a:r>
              <a:rPr sz="2750" spc="-13" dirty="0">
                <a:solidFill>
                  <a:srgbClr val="2A4057"/>
                </a:solidFill>
                <a:latin typeface="HCHUWJ+Garet Regular"/>
                <a:cs typeface="HCHUWJ+Garet Regular"/>
              </a:rPr>
              <a:t>Tematické</a:t>
            </a:r>
            <a:r>
              <a:rPr sz="2750" dirty="0">
                <a:solidFill>
                  <a:srgbClr val="2A4057"/>
                </a:solidFill>
                <a:latin typeface="HCHUWJ+Garet Regular"/>
                <a:cs typeface="HCHUWJ+Garet Regular"/>
              </a:rPr>
              <a:t> </a:t>
            </a:r>
            <a:r>
              <a:rPr sz="2750" spc="-13" dirty="0">
                <a:solidFill>
                  <a:srgbClr val="2A4057"/>
                </a:solidFill>
                <a:latin typeface="HCHUWJ+Garet Regular"/>
                <a:cs typeface="HCHUWJ+Garet Regular"/>
              </a:rPr>
              <a:t>dny.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191170" y="361212"/>
            <a:ext cx="15420084" cy="2336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07"/>
              </a:lnSpc>
              <a:spcBef>
                <a:spcPts val="0"/>
              </a:spcBef>
              <a:spcAft>
                <a:spcPts val="0"/>
              </a:spcAft>
            </a:pPr>
            <a:r>
              <a:rPr sz="8550" dirty="0">
                <a:solidFill>
                  <a:srgbClr val="CC3740"/>
                </a:solidFill>
                <a:latin typeface="UKUFLV+Bebas Neue Bold"/>
                <a:cs typeface="UKUFLV+Bebas Neue Bold"/>
              </a:rPr>
              <a:t>PROVÁZANOST</a:t>
            </a:r>
            <a:r>
              <a:rPr sz="8550" spc="-811" dirty="0">
                <a:solidFill>
                  <a:srgbClr val="CC3740"/>
                </a:solidFill>
                <a:latin typeface="UKUFLV+Bebas Neue Bold"/>
                <a:cs typeface="UKUFLV+Bebas Neue Bold"/>
              </a:rPr>
              <a:t> </a:t>
            </a:r>
            <a:r>
              <a:rPr sz="8550" dirty="0">
                <a:solidFill>
                  <a:srgbClr val="CC3740"/>
                </a:solidFill>
                <a:latin typeface="UKUFLV+Bebas Neue Bold"/>
                <a:cs typeface="UKUFLV+Bebas Neue Bold"/>
              </a:rPr>
              <a:t>S</a:t>
            </a:r>
            <a:r>
              <a:rPr sz="8550" spc="-809" dirty="0">
                <a:solidFill>
                  <a:srgbClr val="CC3740"/>
                </a:solidFill>
                <a:latin typeface="UKUFLV+Bebas Neue Bold"/>
                <a:cs typeface="UKUFLV+Bebas Neue Bold"/>
              </a:rPr>
              <a:t> </a:t>
            </a:r>
            <a:r>
              <a:rPr sz="8550" dirty="0">
                <a:solidFill>
                  <a:srgbClr val="CC3740"/>
                </a:solidFill>
                <a:latin typeface="UKUFLV+Bebas Neue Bold"/>
                <a:cs typeface="UKUFLV+Bebas Neue Bold"/>
              </a:rPr>
              <a:t>RODINOU</a:t>
            </a:r>
            <a:r>
              <a:rPr sz="8550" spc="-811" dirty="0">
                <a:solidFill>
                  <a:srgbClr val="CC3740"/>
                </a:solidFill>
                <a:latin typeface="UKUFLV+Bebas Neue Bold"/>
                <a:cs typeface="UKUFLV+Bebas Neue Bold"/>
              </a:rPr>
              <a:t> </a:t>
            </a:r>
            <a:r>
              <a:rPr sz="8550" dirty="0">
                <a:solidFill>
                  <a:srgbClr val="CC3740"/>
                </a:solidFill>
                <a:latin typeface="UKUFLV+Bebas Neue Bold"/>
                <a:cs typeface="UKUFLV+Bebas Neue Bold"/>
              </a:rPr>
              <a:t>-</a:t>
            </a:r>
            <a:r>
              <a:rPr sz="8550" spc="-809" dirty="0">
                <a:solidFill>
                  <a:srgbClr val="CC3740"/>
                </a:solidFill>
                <a:latin typeface="UKUFLV+Bebas Neue Bold"/>
                <a:cs typeface="UKUFLV+Bebas Neue Bold"/>
              </a:rPr>
              <a:t> </a:t>
            </a:r>
            <a:r>
              <a:rPr sz="8550" dirty="0">
                <a:solidFill>
                  <a:srgbClr val="CC3740"/>
                </a:solidFill>
                <a:latin typeface="UKUFLV+Bebas Neue Bold"/>
                <a:cs typeface="UKUFLV+Bebas Neue Bold"/>
              </a:rPr>
              <a:t>SPOLEČNĚ</a:t>
            </a:r>
            <a:r>
              <a:rPr sz="8550" spc="-811" dirty="0">
                <a:solidFill>
                  <a:srgbClr val="CC3740"/>
                </a:solidFill>
                <a:latin typeface="UKUFLV+Bebas Neue Bold"/>
                <a:cs typeface="UKUFLV+Bebas Neue Bold"/>
              </a:rPr>
              <a:t> </a:t>
            </a:r>
            <a:r>
              <a:rPr sz="8550" dirty="0">
                <a:solidFill>
                  <a:srgbClr val="CC3740"/>
                </a:solidFill>
                <a:latin typeface="UKUFLV+Bebas Neue Bold"/>
                <a:cs typeface="UKUFLV+Bebas Neue Bold"/>
              </a:rPr>
              <a:t>TVOŘÍME</a:t>
            </a:r>
          </a:p>
          <a:p>
            <a:pPr marL="0" marR="0">
              <a:lnSpc>
                <a:spcPts val="8907"/>
              </a:lnSpc>
              <a:spcBef>
                <a:spcPts val="280"/>
              </a:spcBef>
              <a:spcAft>
                <a:spcPts val="0"/>
              </a:spcAft>
            </a:pPr>
            <a:r>
              <a:rPr sz="8550" dirty="0">
                <a:solidFill>
                  <a:srgbClr val="CC3740"/>
                </a:solidFill>
                <a:latin typeface="UKUFLV+Bebas Neue Bold"/>
                <a:cs typeface="UKUFLV+Bebas Neue Bold"/>
              </a:rPr>
              <a:t>NOVOU</a:t>
            </a:r>
            <a:r>
              <a:rPr sz="8550" spc="-811" dirty="0">
                <a:solidFill>
                  <a:srgbClr val="CC3740"/>
                </a:solidFill>
                <a:latin typeface="UKUFLV+Bebas Neue Bold"/>
                <a:cs typeface="UKUFLV+Bebas Neue Bold"/>
              </a:rPr>
              <a:t> </a:t>
            </a:r>
            <a:r>
              <a:rPr sz="8550" dirty="0">
                <a:solidFill>
                  <a:srgbClr val="CC3740"/>
                </a:solidFill>
                <a:latin typeface="UKUFLV+Bebas Neue Bold"/>
                <a:cs typeface="UKUFLV+Bebas Neue Bold"/>
              </a:rPr>
              <a:t>ŠKOLU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009282" y="2167191"/>
            <a:ext cx="7267742" cy="3806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9"/>
              </a:lnSpc>
              <a:spcBef>
                <a:spcPts val="0"/>
              </a:spcBef>
              <a:spcAft>
                <a:spcPts val="0"/>
              </a:spcAft>
            </a:pPr>
            <a:r>
              <a:rPr sz="2350" spc="10" dirty="0">
                <a:solidFill>
                  <a:srgbClr val="2A4057"/>
                </a:solidFill>
                <a:latin typeface="HCHUWJ+Garet Regular"/>
                <a:cs typeface="HCHUWJ+Garet Regular"/>
              </a:rPr>
              <a:t>SPOLUPRÁCE</a:t>
            </a:r>
            <a:r>
              <a:rPr sz="2350" dirty="0">
                <a:solidFill>
                  <a:srgbClr val="2A4057"/>
                </a:solidFill>
                <a:latin typeface="HCHUWJ+Garet Regular"/>
                <a:cs typeface="HCHUWJ+Garet Regular"/>
              </a:rPr>
              <a:t> </a:t>
            </a:r>
            <a:r>
              <a:rPr sz="2350" spc="11" dirty="0">
                <a:solidFill>
                  <a:srgbClr val="2A4057"/>
                </a:solidFill>
                <a:latin typeface="HCHUWJ+Garet Regular"/>
                <a:cs typeface="HCHUWJ+Garet Regular"/>
              </a:rPr>
              <a:t>NA</a:t>
            </a:r>
            <a:r>
              <a:rPr sz="2350" dirty="0">
                <a:solidFill>
                  <a:srgbClr val="2A4057"/>
                </a:solidFill>
                <a:latin typeface="HCHUWJ+Garet Regular"/>
                <a:cs typeface="HCHUWJ+Garet Regular"/>
              </a:rPr>
              <a:t> </a:t>
            </a:r>
            <a:r>
              <a:rPr sz="2350" spc="10" dirty="0">
                <a:solidFill>
                  <a:srgbClr val="2A4057"/>
                </a:solidFill>
                <a:latin typeface="HCHUWJ+Garet Regular"/>
                <a:cs typeface="HCHUWJ+Garet Regular"/>
              </a:rPr>
              <a:t>NĚKTERÝCH</a:t>
            </a:r>
            <a:r>
              <a:rPr sz="2350" dirty="0">
                <a:solidFill>
                  <a:srgbClr val="2A4057"/>
                </a:solidFill>
                <a:latin typeface="HCHUWJ+Garet Regular"/>
                <a:cs typeface="HCHUWJ+Garet Regular"/>
              </a:rPr>
              <a:t> </a:t>
            </a:r>
            <a:r>
              <a:rPr sz="2350" spc="10" dirty="0">
                <a:solidFill>
                  <a:srgbClr val="2A4057"/>
                </a:solidFill>
                <a:latin typeface="HCHUWJ+Garet Regular"/>
                <a:cs typeface="HCHUWJ+Garet Regular"/>
              </a:rPr>
              <a:t>PROJEKTECH:</a:t>
            </a:r>
          </a:p>
          <a:p>
            <a:pPr marL="0" marR="0">
              <a:lnSpc>
                <a:spcPts val="3300"/>
              </a:lnSpc>
              <a:spcBef>
                <a:spcPts val="0"/>
              </a:spcBef>
              <a:spcAft>
                <a:spcPts val="0"/>
              </a:spcAft>
            </a:pPr>
            <a:r>
              <a:rPr sz="2350" spc="10" dirty="0">
                <a:solidFill>
                  <a:srgbClr val="2A4057"/>
                </a:solidFill>
                <a:latin typeface="HCHUWJ+Garet Regular"/>
                <a:cs typeface="HCHUWJ+Garet Regular"/>
              </a:rPr>
              <a:t>VYTVÁŘENÍ</a:t>
            </a:r>
            <a:r>
              <a:rPr sz="2350" dirty="0">
                <a:solidFill>
                  <a:srgbClr val="2A4057"/>
                </a:solidFill>
                <a:latin typeface="HCHUWJ+Garet Regular"/>
                <a:cs typeface="HCHUWJ+Garet Regular"/>
              </a:rPr>
              <a:t> </a:t>
            </a:r>
            <a:r>
              <a:rPr sz="2350" spc="10" dirty="0">
                <a:solidFill>
                  <a:srgbClr val="2A4057"/>
                </a:solidFill>
                <a:latin typeface="HCHUWJ+Garet Regular"/>
                <a:cs typeface="HCHUWJ+Garet Regular"/>
              </a:rPr>
              <a:t>ČÍTANKY,</a:t>
            </a:r>
            <a:r>
              <a:rPr sz="2350" dirty="0">
                <a:solidFill>
                  <a:srgbClr val="2A4057"/>
                </a:solidFill>
                <a:latin typeface="HCHUWJ+Garet Regular"/>
                <a:cs typeface="HCHUWJ+Garet Regular"/>
              </a:rPr>
              <a:t> </a:t>
            </a:r>
            <a:r>
              <a:rPr sz="2350" dirty="0" err="1">
                <a:solidFill>
                  <a:srgbClr val="2A4057"/>
                </a:solidFill>
                <a:latin typeface="HCHUWJ+Garet Regular"/>
                <a:cs typeface="HCHUWJ+Garet Regular"/>
              </a:rPr>
              <a:t>Putovního</a:t>
            </a:r>
            <a:r>
              <a:rPr sz="2350" dirty="0">
                <a:solidFill>
                  <a:srgbClr val="2A4057"/>
                </a:solidFill>
                <a:latin typeface="HCHUWJ+Garet Regular"/>
                <a:cs typeface="HCHUWJ+Garet Regular"/>
              </a:rPr>
              <a:t> deníku...</a:t>
            </a:r>
          </a:p>
          <a:p>
            <a:pPr marL="0" marR="0">
              <a:lnSpc>
                <a:spcPts val="3300"/>
              </a:lnSpc>
              <a:spcBef>
                <a:spcPts val="0"/>
              </a:spcBef>
              <a:spcAft>
                <a:spcPts val="0"/>
              </a:spcAft>
            </a:pPr>
            <a:r>
              <a:rPr sz="2350" spc="10" dirty="0">
                <a:solidFill>
                  <a:srgbClr val="2A4057"/>
                </a:solidFill>
                <a:latin typeface="HCHUWJ+Garet Regular"/>
                <a:cs typeface="HCHUWJ+Garet Regular"/>
              </a:rPr>
              <a:t>INFORMACE</a:t>
            </a:r>
            <a:r>
              <a:rPr sz="2350" dirty="0">
                <a:solidFill>
                  <a:srgbClr val="2A4057"/>
                </a:solidFill>
                <a:latin typeface="HCHUWJ+Garet Regular"/>
                <a:cs typeface="HCHUWJ+Garet Regular"/>
              </a:rPr>
              <a:t> </a:t>
            </a:r>
            <a:r>
              <a:rPr sz="2350" spc="10" dirty="0">
                <a:solidFill>
                  <a:srgbClr val="2A4057"/>
                </a:solidFill>
                <a:latin typeface="HCHUWJ+Garet Regular"/>
                <a:cs typeface="HCHUWJ+Garet Regular"/>
              </a:rPr>
              <a:t>PRO</a:t>
            </a:r>
            <a:r>
              <a:rPr sz="2350" dirty="0">
                <a:solidFill>
                  <a:srgbClr val="2A4057"/>
                </a:solidFill>
                <a:latin typeface="HCHUWJ+Garet Regular"/>
                <a:cs typeface="HCHUWJ+Garet Regular"/>
              </a:rPr>
              <a:t> </a:t>
            </a:r>
            <a:r>
              <a:rPr sz="2350" spc="10" dirty="0">
                <a:solidFill>
                  <a:srgbClr val="2A4057"/>
                </a:solidFill>
                <a:latin typeface="HCHUWJ+Garet Regular"/>
                <a:cs typeface="HCHUWJ+Garet Regular"/>
              </a:rPr>
              <a:t>DĚTSKÉ</a:t>
            </a:r>
            <a:r>
              <a:rPr sz="2350" dirty="0">
                <a:solidFill>
                  <a:srgbClr val="2A4057"/>
                </a:solidFill>
                <a:latin typeface="HCHUWJ+Garet Regular"/>
                <a:cs typeface="HCHUWJ+Garet Regular"/>
              </a:rPr>
              <a:t> </a:t>
            </a:r>
            <a:r>
              <a:rPr sz="2350" spc="10" dirty="0">
                <a:solidFill>
                  <a:srgbClr val="2A4057"/>
                </a:solidFill>
                <a:latin typeface="HCHUWJ+Garet Regular"/>
                <a:cs typeface="HCHUWJ+Garet Regular"/>
              </a:rPr>
              <a:t>PROJEKTY</a:t>
            </a:r>
            <a:r>
              <a:rPr sz="2350" dirty="0">
                <a:solidFill>
                  <a:srgbClr val="2A4057"/>
                </a:solidFill>
                <a:latin typeface="HCHUWJ+Garet Regular"/>
                <a:cs typeface="HCHUWJ+Garet Regular"/>
              </a:rPr>
              <a:t> (př. Strom</a:t>
            </a:r>
          </a:p>
          <a:p>
            <a:pPr marL="0" marR="0">
              <a:lnSpc>
                <a:spcPts val="3300"/>
              </a:lnSpc>
              <a:spcBef>
                <a:spcPts val="0"/>
              </a:spcBef>
              <a:spcAft>
                <a:spcPts val="0"/>
              </a:spcAft>
            </a:pPr>
            <a:r>
              <a:rPr sz="2350" dirty="0">
                <a:solidFill>
                  <a:srgbClr val="2A4057"/>
                </a:solidFill>
                <a:latin typeface="HCHUWJ+Garet Regular"/>
                <a:cs typeface="HCHUWJ+Garet Regular"/>
              </a:rPr>
              <a:t>života, aj.).</a:t>
            </a:r>
          </a:p>
          <a:p>
            <a:pPr marL="0" marR="0">
              <a:lnSpc>
                <a:spcPts val="3300"/>
              </a:lnSpc>
              <a:spcBef>
                <a:spcPts val="0"/>
              </a:spcBef>
              <a:spcAft>
                <a:spcPts val="0"/>
              </a:spcAft>
            </a:pPr>
            <a:r>
              <a:rPr sz="2350" spc="11" dirty="0">
                <a:solidFill>
                  <a:srgbClr val="2A4057"/>
                </a:solidFill>
                <a:latin typeface="HCHUWJ+Garet Regular"/>
                <a:cs typeface="HCHUWJ+Garet Regular"/>
              </a:rPr>
              <a:t>UČENÍ</a:t>
            </a:r>
            <a:r>
              <a:rPr sz="2350" dirty="0">
                <a:solidFill>
                  <a:srgbClr val="2A4057"/>
                </a:solidFill>
                <a:latin typeface="HCHUWJ+Garet Regular"/>
                <a:cs typeface="HCHUWJ+Garet Regular"/>
              </a:rPr>
              <a:t> </a:t>
            </a:r>
            <a:r>
              <a:rPr sz="2350" spc="10" dirty="0">
                <a:solidFill>
                  <a:srgbClr val="2A4057"/>
                </a:solidFill>
                <a:latin typeface="HCHUWJ+Garet Regular"/>
                <a:cs typeface="HCHUWJ+Garet Regular"/>
              </a:rPr>
              <a:t>SE</a:t>
            </a:r>
            <a:r>
              <a:rPr sz="2350" dirty="0">
                <a:solidFill>
                  <a:srgbClr val="2A4057"/>
                </a:solidFill>
                <a:latin typeface="HCHUWJ+Garet Regular"/>
                <a:cs typeface="HCHUWJ+Garet Regular"/>
              </a:rPr>
              <a:t> </a:t>
            </a:r>
            <a:r>
              <a:rPr sz="2350" spc="12" dirty="0">
                <a:solidFill>
                  <a:srgbClr val="2A4057"/>
                </a:solidFill>
                <a:latin typeface="HCHUWJ+Garet Regular"/>
                <a:cs typeface="HCHUWJ+Garet Regular"/>
              </a:rPr>
              <a:t>OD</a:t>
            </a:r>
            <a:r>
              <a:rPr sz="2350" dirty="0">
                <a:solidFill>
                  <a:srgbClr val="2A4057"/>
                </a:solidFill>
                <a:latin typeface="HCHUWJ+Garet Regular"/>
                <a:cs typeface="HCHUWJ+Garet Regular"/>
              </a:rPr>
              <a:t> </a:t>
            </a:r>
            <a:r>
              <a:rPr sz="2350" spc="10" dirty="0">
                <a:solidFill>
                  <a:srgbClr val="2A4057"/>
                </a:solidFill>
                <a:latin typeface="HCHUWJ+Garet Regular"/>
                <a:cs typeface="HCHUWJ+Garet Regular"/>
              </a:rPr>
              <a:t>ODBORNÍKŮ</a:t>
            </a:r>
            <a:r>
              <a:rPr sz="2350" dirty="0">
                <a:solidFill>
                  <a:srgbClr val="2A4057"/>
                </a:solidFill>
                <a:latin typeface="HCHUWJ+Garet Regular"/>
                <a:cs typeface="HCHUWJ+Garet Regular"/>
              </a:rPr>
              <a:t> -</a:t>
            </a:r>
            <a:r>
              <a:rPr sz="2350" spc="10" dirty="0">
                <a:solidFill>
                  <a:srgbClr val="2A4057"/>
                </a:solidFill>
                <a:latin typeface="HCHUWJ+Garet Regular"/>
                <a:cs typeface="HCHUWJ+Garet Regular"/>
              </a:rPr>
              <a:t> </a:t>
            </a:r>
            <a:r>
              <a:rPr sz="2350" dirty="0">
                <a:solidFill>
                  <a:srgbClr val="2A4057"/>
                </a:solidFill>
                <a:latin typeface="HCHUWJ+Garet Regular"/>
                <a:cs typeface="HCHUWJ+Garet Regular"/>
              </a:rPr>
              <a:t>rodičů; (výchova k</a:t>
            </a:r>
          </a:p>
          <a:p>
            <a:pPr marL="0" marR="0">
              <a:lnSpc>
                <a:spcPts val="3300"/>
              </a:lnSpc>
              <a:spcBef>
                <a:spcPts val="0"/>
              </a:spcBef>
              <a:spcAft>
                <a:spcPts val="0"/>
              </a:spcAft>
            </a:pPr>
            <a:r>
              <a:rPr sz="2350" dirty="0">
                <a:solidFill>
                  <a:srgbClr val="2A4057"/>
                </a:solidFill>
                <a:latin typeface="HCHUWJ+Garet Regular"/>
                <a:cs typeface="HCHUWJ+Garet Regular"/>
              </a:rPr>
              <a:t>podnikavosti).</a:t>
            </a:r>
          </a:p>
          <a:p>
            <a:pPr marL="0" marR="0">
              <a:lnSpc>
                <a:spcPts val="3300"/>
              </a:lnSpc>
              <a:spcBef>
                <a:spcPts val="0"/>
              </a:spcBef>
              <a:spcAft>
                <a:spcPts val="0"/>
              </a:spcAft>
            </a:pPr>
            <a:r>
              <a:rPr sz="2350" spc="10" dirty="0">
                <a:solidFill>
                  <a:srgbClr val="2A4057"/>
                </a:solidFill>
                <a:latin typeface="HCHUWJ+Garet Regular"/>
                <a:cs typeface="HCHUWJ+Garet Regular"/>
              </a:rPr>
              <a:t>Možnost</a:t>
            </a:r>
            <a:r>
              <a:rPr sz="2350" dirty="0">
                <a:solidFill>
                  <a:srgbClr val="2A4057"/>
                </a:solidFill>
                <a:latin typeface="HCHUWJ+Garet Regular"/>
                <a:cs typeface="HCHUWJ+Garet Regular"/>
              </a:rPr>
              <a:t> účasti </a:t>
            </a:r>
            <a:r>
              <a:rPr sz="2350" spc="10" dirty="0">
                <a:solidFill>
                  <a:srgbClr val="2A4057"/>
                </a:solidFill>
                <a:latin typeface="HCHUWJ+Garet Regular"/>
                <a:cs typeface="HCHUWJ+Garet Regular"/>
              </a:rPr>
              <a:t>na</a:t>
            </a:r>
            <a:r>
              <a:rPr sz="2350" dirty="0">
                <a:solidFill>
                  <a:srgbClr val="2A4057"/>
                </a:solidFill>
                <a:latin typeface="HCHUWJ+Garet Regular"/>
                <a:cs typeface="HCHUWJ+Garet Regular"/>
              </a:rPr>
              <a:t> některých aktivitách třídy.</a:t>
            </a:r>
          </a:p>
          <a:p>
            <a:pPr marL="0" marR="0">
              <a:lnSpc>
                <a:spcPts val="3300"/>
              </a:lnSpc>
              <a:spcBef>
                <a:spcPts val="0"/>
              </a:spcBef>
              <a:spcAft>
                <a:spcPts val="0"/>
              </a:spcAft>
            </a:pPr>
            <a:r>
              <a:rPr sz="2350" spc="10" dirty="0">
                <a:solidFill>
                  <a:srgbClr val="2A4057"/>
                </a:solidFill>
                <a:latin typeface="HCHUWJ+Garet Regular"/>
                <a:cs typeface="HCHUWJ+Garet Regular"/>
              </a:rPr>
              <a:t>Možnost</a:t>
            </a:r>
            <a:r>
              <a:rPr sz="2350" dirty="0">
                <a:solidFill>
                  <a:srgbClr val="2A4057"/>
                </a:solidFill>
                <a:latin typeface="HCHUWJ+Garet Regular"/>
                <a:cs typeface="HCHUWJ+Garet Regular"/>
              </a:rPr>
              <a:t> přijít </a:t>
            </a:r>
            <a:r>
              <a:rPr sz="2350" spc="10" dirty="0">
                <a:solidFill>
                  <a:srgbClr val="2A4057"/>
                </a:solidFill>
                <a:latin typeface="HCHUWJ+Garet Regular"/>
                <a:cs typeface="HCHUWJ+Garet Regular"/>
              </a:rPr>
              <a:t>do</a:t>
            </a:r>
            <a:r>
              <a:rPr sz="2350" dirty="0">
                <a:solidFill>
                  <a:srgbClr val="2A4057"/>
                </a:solidFill>
                <a:latin typeface="HCHUWJ+Garet Regular"/>
                <a:cs typeface="HCHUWJ+Garet Regular"/>
              </a:rPr>
              <a:t> výuky -</a:t>
            </a:r>
            <a:r>
              <a:rPr sz="2350" spc="10" dirty="0">
                <a:solidFill>
                  <a:srgbClr val="2A4057"/>
                </a:solidFill>
                <a:latin typeface="HCHUWJ+Garet Regular"/>
                <a:cs typeface="HCHUWJ+Garet Regular"/>
              </a:rPr>
              <a:t> </a:t>
            </a:r>
            <a:r>
              <a:rPr sz="2350" spc="11" dirty="0">
                <a:solidFill>
                  <a:srgbClr val="2A4057"/>
                </a:solidFill>
                <a:latin typeface="HCHUWJ+Garet Regular"/>
                <a:cs typeface="HCHUWJ+Garet Regular"/>
              </a:rPr>
              <a:t>DoD,</a:t>
            </a:r>
            <a:r>
              <a:rPr sz="2350" spc="581" dirty="0">
                <a:solidFill>
                  <a:srgbClr val="2A4057"/>
                </a:solidFill>
                <a:latin typeface="HCHUWJ+Garet Regular"/>
                <a:cs typeface="HCHUWJ+Garet Regular"/>
              </a:rPr>
              <a:t> </a:t>
            </a:r>
            <a:r>
              <a:rPr sz="2350" spc="10" dirty="0">
                <a:solidFill>
                  <a:srgbClr val="2A4057"/>
                </a:solidFill>
                <a:latin typeface="HCHUWJ+Garet Regular"/>
                <a:cs typeface="HCHUWJ+Garet Regular"/>
              </a:rPr>
              <a:t>po</a:t>
            </a:r>
            <a:r>
              <a:rPr sz="2350" dirty="0">
                <a:solidFill>
                  <a:srgbClr val="2A4057"/>
                </a:solidFill>
                <a:latin typeface="HCHUWJ+Garet Regular"/>
                <a:cs typeface="HCHUWJ+Garet Regular"/>
              </a:rPr>
              <a:t> </a:t>
            </a:r>
            <a:r>
              <a:rPr sz="2350" spc="10" dirty="0">
                <a:solidFill>
                  <a:srgbClr val="2A4057"/>
                </a:solidFill>
                <a:latin typeface="HCHUWJ+Garet Regular"/>
                <a:cs typeface="HCHUWJ+Garet Regular"/>
              </a:rPr>
              <a:t>domluvě</a:t>
            </a:r>
          </a:p>
          <a:p>
            <a:pPr marL="0" marR="0">
              <a:lnSpc>
                <a:spcPts val="3300"/>
              </a:lnSpc>
              <a:spcBef>
                <a:spcPts val="0"/>
              </a:spcBef>
              <a:spcAft>
                <a:spcPts val="0"/>
              </a:spcAft>
            </a:pPr>
            <a:r>
              <a:rPr sz="2350" dirty="0">
                <a:solidFill>
                  <a:srgbClr val="2A4057"/>
                </a:solidFill>
                <a:latin typeface="HCHUWJ+Garet Regular"/>
                <a:cs typeface="HCHUWJ+Garet Regular"/>
              </a:rPr>
              <a:t>jednotlivě.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41698" y="3098182"/>
            <a:ext cx="8122461" cy="18421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733"/>
              </a:lnSpc>
              <a:spcBef>
                <a:spcPts val="0"/>
              </a:spcBef>
              <a:spcAft>
                <a:spcPts val="0"/>
              </a:spcAft>
            </a:pPr>
            <a:r>
              <a:rPr sz="2550" spc="17" dirty="0">
                <a:solidFill>
                  <a:srgbClr val="2A4057"/>
                </a:solidFill>
                <a:latin typeface="HCHUWJ+Garet Regular"/>
                <a:cs typeface="HCHUWJ+Garet Regular"/>
              </a:rPr>
              <a:t>RODIČE</a:t>
            </a:r>
            <a:r>
              <a:rPr sz="2550" dirty="0">
                <a:solidFill>
                  <a:srgbClr val="2A4057"/>
                </a:solidFill>
                <a:latin typeface="HCHUWJ+Garet Regular"/>
                <a:cs typeface="HCHUWJ+Garet Regular"/>
              </a:rPr>
              <a:t> </a:t>
            </a:r>
            <a:r>
              <a:rPr sz="2550" spc="16" dirty="0">
                <a:solidFill>
                  <a:srgbClr val="2A4057"/>
                </a:solidFill>
                <a:latin typeface="HCHUWJ+Garet Regular"/>
                <a:cs typeface="HCHUWJ+Garet Regular"/>
              </a:rPr>
              <a:t>JSOU</a:t>
            </a:r>
            <a:r>
              <a:rPr sz="2550" dirty="0">
                <a:solidFill>
                  <a:srgbClr val="2A4057"/>
                </a:solidFill>
                <a:latin typeface="HCHUWJ+Garet Regular"/>
                <a:cs typeface="HCHUWJ+Garet Regular"/>
              </a:rPr>
              <a:t> </a:t>
            </a:r>
            <a:r>
              <a:rPr sz="2550" spc="17" dirty="0">
                <a:solidFill>
                  <a:srgbClr val="2A4057"/>
                </a:solidFill>
                <a:latin typeface="HCHUWJ+Garet Regular"/>
                <a:cs typeface="HCHUWJ+Garet Regular"/>
              </a:rPr>
              <a:t>ODBORNÍCI</a:t>
            </a:r>
            <a:r>
              <a:rPr sz="2550" dirty="0">
                <a:solidFill>
                  <a:srgbClr val="2A4057"/>
                </a:solidFill>
                <a:latin typeface="HCHUWJ+Garet Regular"/>
                <a:cs typeface="HCHUWJ+Garet Regular"/>
              </a:rPr>
              <a:t> </a:t>
            </a:r>
            <a:r>
              <a:rPr sz="2550" spc="19" dirty="0">
                <a:solidFill>
                  <a:srgbClr val="2A4057"/>
                </a:solidFill>
                <a:latin typeface="HCHUWJ+Garet Regular"/>
                <a:cs typeface="HCHUWJ+Garet Regular"/>
              </a:rPr>
              <a:t>NA</a:t>
            </a:r>
            <a:r>
              <a:rPr sz="2550" dirty="0">
                <a:solidFill>
                  <a:srgbClr val="2A4057"/>
                </a:solidFill>
                <a:latin typeface="HCHUWJ+Garet Regular"/>
                <a:cs typeface="HCHUWJ+Garet Regular"/>
              </a:rPr>
              <a:t> </a:t>
            </a:r>
            <a:r>
              <a:rPr sz="2550" spc="16" dirty="0">
                <a:solidFill>
                  <a:srgbClr val="2A4057"/>
                </a:solidFill>
                <a:latin typeface="HCHUWJ+Garet Regular"/>
                <a:cs typeface="HCHUWJ+Garet Regular"/>
              </a:rPr>
              <a:t>SVÉ</a:t>
            </a:r>
            <a:r>
              <a:rPr sz="2550" dirty="0">
                <a:solidFill>
                  <a:srgbClr val="2A4057"/>
                </a:solidFill>
                <a:latin typeface="HCHUWJ+Garet Regular"/>
                <a:cs typeface="HCHUWJ+Garet Regular"/>
              </a:rPr>
              <a:t> </a:t>
            </a:r>
            <a:r>
              <a:rPr sz="2550" spc="14" dirty="0">
                <a:solidFill>
                  <a:srgbClr val="2A4057"/>
                </a:solidFill>
                <a:latin typeface="HCHUWJ+Garet Regular"/>
                <a:cs typeface="HCHUWJ+Garet Regular"/>
              </a:rPr>
              <a:t>DÍTĚ</a:t>
            </a:r>
            <a:r>
              <a:rPr sz="2550" dirty="0">
                <a:solidFill>
                  <a:srgbClr val="2A4057"/>
                </a:solidFill>
                <a:latin typeface="HCHUWJ+Garet Regular"/>
                <a:cs typeface="HCHUWJ+Garet Regular"/>
              </a:rPr>
              <a:t> -</a:t>
            </a:r>
          </a:p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sz="2550" spc="15" dirty="0">
                <a:solidFill>
                  <a:srgbClr val="2A4057"/>
                </a:solidFill>
                <a:latin typeface="HCHUWJ+Garet Regular"/>
                <a:cs typeface="HCHUWJ+Garet Regular"/>
              </a:rPr>
              <a:t>navazujeme,</a:t>
            </a:r>
            <a:r>
              <a:rPr sz="2550" dirty="0">
                <a:solidFill>
                  <a:srgbClr val="2A4057"/>
                </a:solidFill>
                <a:latin typeface="HCHUWJ+Garet Regular"/>
                <a:cs typeface="HCHUWJ+Garet Regular"/>
              </a:rPr>
              <a:t> </a:t>
            </a:r>
            <a:r>
              <a:rPr sz="2550" spc="16" dirty="0" err="1">
                <a:solidFill>
                  <a:srgbClr val="2A4057"/>
                </a:solidFill>
                <a:latin typeface="HCHUWJ+Garet Regular"/>
                <a:cs typeface="HCHUWJ+Garet Regular"/>
              </a:rPr>
              <a:t>usnadňujeme</a:t>
            </a:r>
            <a:r>
              <a:rPr sz="2550" dirty="0">
                <a:solidFill>
                  <a:srgbClr val="2A4057"/>
                </a:solidFill>
                <a:latin typeface="HCHUWJ+Garet Regular"/>
                <a:cs typeface="HCHUWJ+Garet Regular"/>
              </a:rPr>
              <a:t> </a:t>
            </a:r>
            <a:r>
              <a:rPr lang="cs-CZ" sz="2550" dirty="0">
                <a:solidFill>
                  <a:srgbClr val="2A4057"/>
                </a:solidFill>
                <a:latin typeface="HCHUWJ+Garet Regular"/>
                <a:cs typeface="HCHUWJ+Garet Regular"/>
              </a:rPr>
              <a:t>– prosíme o každé </a:t>
            </a:r>
            <a:r>
              <a:rPr sz="2550" spc="17" dirty="0">
                <a:solidFill>
                  <a:srgbClr val="2A4057"/>
                </a:solidFill>
                <a:latin typeface="HCHUWJ+Garet Regular"/>
                <a:cs typeface="HCHUWJ+Garet Regular"/>
              </a:rPr>
              <a:t> </a:t>
            </a:r>
            <a:r>
              <a:rPr sz="2550" spc="15" dirty="0">
                <a:solidFill>
                  <a:srgbClr val="2A4057"/>
                </a:solidFill>
                <a:latin typeface="HCHUWJ+Garet Regular"/>
                <a:cs typeface="HCHUWJ+Garet Regular"/>
              </a:rPr>
              <a:t>INFO</a:t>
            </a:r>
            <a:r>
              <a:rPr lang="cs-CZ" sz="2550" spc="15" dirty="0">
                <a:solidFill>
                  <a:srgbClr val="2A4057"/>
                </a:solidFill>
                <a:latin typeface="HCHUWJ+Garet Regular"/>
                <a:cs typeface="HCHUWJ+Garet Regular"/>
              </a:rPr>
              <a:t>, jež považujete za podstatné.</a:t>
            </a:r>
            <a:endParaRPr sz="2550" dirty="0">
              <a:solidFill>
                <a:srgbClr val="2A4057"/>
              </a:solidFill>
              <a:latin typeface="HCHUWJ+Garet Regular"/>
              <a:cs typeface="HCHUWJ+Garet Regular"/>
            </a:endParaRPr>
          </a:p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endParaRPr sz="2550" spc="18" dirty="0">
              <a:solidFill>
                <a:srgbClr val="2A4057"/>
              </a:solidFill>
              <a:latin typeface="HCHUWJ+Garet Regular"/>
              <a:cs typeface="HCHUWJ+Garet Regular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41698" y="7160668"/>
            <a:ext cx="7619880" cy="90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550" spc="15" dirty="0">
                <a:solidFill>
                  <a:srgbClr val="2A4057"/>
                </a:solidFill>
                <a:latin typeface="Aptos" panose="020B0004020202020204" pitchFamily="34" charset="0"/>
                <a:cs typeface="HCHUWJ+Garet Regular"/>
              </a:rPr>
              <a:t>Společně cílíme na </a:t>
            </a:r>
            <a:r>
              <a:rPr lang="cs-CZ" sz="2550" spc="15" dirty="0" err="1">
                <a:solidFill>
                  <a:srgbClr val="2A4057"/>
                </a:solidFill>
                <a:latin typeface="Aptos" panose="020B0004020202020204" pitchFamily="34" charset="0"/>
                <a:cs typeface="HCHUWJ+Garet Regular"/>
              </a:rPr>
              <a:t>sa</a:t>
            </a:r>
            <a:r>
              <a:rPr sz="2550" spc="15" dirty="0" err="1">
                <a:solidFill>
                  <a:srgbClr val="2A4057"/>
                </a:solidFill>
                <a:latin typeface="Aptos" panose="020B0004020202020204" pitchFamily="34" charset="0"/>
                <a:cs typeface="HCHUWJ+Garet Regular"/>
              </a:rPr>
              <a:t>mostatnost</a:t>
            </a:r>
            <a:endParaRPr sz="2550" spc="16" dirty="0">
              <a:solidFill>
                <a:srgbClr val="2A4057"/>
              </a:solidFill>
              <a:latin typeface="Aptos" panose="020B0004020202020204" pitchFamily="34" charset="0"/>
              <a:cs typeface="HCHUWJ+Garet Regular"/>
            </a:endParaRPr>
          </a:p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sz="2550" spc="12" dirty="0" err="1">
                <a:solidFill>
                  <a:srgbClr val="2A4057"/>
                </a:solidFill>
                <a:latin typeface="Aptos" panose="020B0004020202020204" pitchFamily="34" charset="0"/>
                <a:cs typeface="HCHUWJ+Garet Regular"/>
              </a:rPr>
              <a:t>Pravidla</a:t>
            </a:r>
            <a:r>
              <a:rPr sz="2550" dirty="0">
                <a:solidFill>
                  <a:srgbClr val="2A4057"/>
                </a:solidFill>
                <a:latin typeface="Aptos" panose="020B0004020202020204" pitchFamily="34" charset="0"/>
                <a:cs typeface="HCHUWJ+Garet Regular"/>
              </a:rPr>
              <a:t> </a:t>
            </a:r>
            <a:r>
              <a:rPr sz="2550" spc="11" dirty="0" err="1">
                <a:solidFill>
                  <a:srgbClr val="2A4057"/>
                </a:solidFill>
                <a:latin typeface="Aptos" panose="020B0004020202020204" pitchFamily="34" charset="0"/>
                <a:cs typeface="HCHUWJ+Garet Regular"/>
              </a:rPr>
              <a:t>třídy</a:t>
            </a:r>
            <a:r>
              <a:rPr lang="cs-CZ" sz="2550" spc="11" dirty="0">
                <a:solidFill>
                  <a:srgbClr val="2A4057"/>
                </a:solidFill>
                <a:latin typeface="Aptos" panose="020B0004020202020204" pitchFamily="34" charset="0"/>
                <a:cs typeface="HCHUWJ+Garet Regular"/>
              </a:rPr>
              <a:t> – podporujeme se</a:t>
            </a:r>
            <a:endParaRPr sz="2550" spc="11" dirty="0">
              <a:solidFill>
                <a:srgbClr val="2A4057"/>
              </a:solidFill>
              <a:latin typeface="Aptos" panose="020B0004020202020204" pitchFamily="34" charset="0"/>
              <a:cs typeface="HCHUWJ+Garet Regular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009282" y="6307229"/>
            <a:ext cx="3769698" cy="8534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9"/>
              </a:lnSpc>
              <a:spcBef>
                <a:spcPts val="0"/>
              </a:spcBef>
              <a:spcAft>
                <a:spcPts val="0"/>
              </a:spcAft>
            </a:pPr>
            <a:r>
              <a:rPr sz="2350" b="1" spc="10" dirty="0">
                <a:solidFill>
                  <a:srgbClr val="2A4057"/>
                </a:solidFill>
                <a:latin typeface="KUWMWH+Garet Bold"/>
                <a:cs typeface="KUWMWH+Garet Bold"/>
              </a:rPr>
              <a:t>EDUKAFÁRNA</a:t>
            </a:r>
            <a:r>
              <a:rPr sz="2350" b="1" dirty="0">
                <a:solidFill>
                  <a:srgbClr val="2A4057"/>
                </a:solidFill>
                <a:latin typeface="KUWMWH+Garet Bold"/>
                <a:cs typeface="KUWMWH+Garet Bold"/>
              </a:rPr>
              <a:t> </a:t>
            </a:r>
            <a:r>
              <a:rPr lang="cs-CZ" sz="2350" b="1" dirty="0">
                <a:solidFill>
                  <a:srgbClr val="2A4057"/>
                </a:solidFill>
                <a:latin typeface="KUWMWH+Garet Bold"/>
                <a:cs typeface="KUWMWH+Garet Bold"/>
              </a:rPr>
              <a:t>–</a:t>
            </a:r>
            <a:r>
              <a:rPr sz="2350" b="1" spc="10" dirty="0">
                <a:solidFill>
                  <a:srgbClr val="2A4057"/>
                </a:solidFill>
                <a:latin typeface="KUWMWH+Garet Bold"/>
                <a:cs typeface="KUWMWH+Garet Bold"/>
              </a:rPr>
              <a:t> </a:t>
            </a:r>
            <a:r>
              <a:rPr lang="cs-CZ" sz="2350" b="1" spc="10" dirty="0">
                <a:solidFill>
                  <a:srgbClr val="2A4057"/>
                </a:solidFill>
                <a:latin typeface="KUWMWH+Garet Bold"/>
                <a:cs typeface="KUWMWH+Garet Bold"/>
              </a:rPr>
              <a:t>prostor pro společnou </a:t>
            </a:r>
            <a:r>
              <a:rPr sz="2350" b="1" dirty="0">
                <a:solidFill>
                  <a:srgbClr val="2A4057"/>
                </a:solidFill>
                <a:latin typeface="KUWMWH+Garet Bold"/>
                <a:cs typeface="KUWMWH+Garet Bold"/>
              </a:rPr>
              <a:t>dis</a:t>
            </a:r>
            <a:r>
              <a:rPr lang="cs-CZ" sz="2350" b="1" dirty="0" err="1">
                <a:solidFill>
                  <a:srgbClr val="2A4057"/>
                </a:solidFill>
                <a:latin typeface="KUWMWH+Garet Bold"/>
                <a:cs typeface="KUWMWH+Garet Bold"/>
              </a:rPr>
              <a:t>kusi</a:t>
            </a:r>
            <a:endParaRPr sz="2350" b="1" dirty="0">
              <a:solidFill>
                <a:srgbClr val="2A4057"/>
              </a:solidFill>
              <a:latin typeface="KUWMWH+Garet Bold"/>
              <a:cs typeface="KUWMWH+Garet Bold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41698" y="8127383"/>
            <a:ext cx="7054230" cy="452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733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550" spc="17" dirty="0">
                <a:solidFill>
                  <a:srgbClr val="2A4057"/>
                </a:solidFill>
                <a:latin typeface="HCHUWJ+Garet Regular"/>
                <a:cs typeface="HCHUWJ+Garet Regular"/>
              </a:rPr>
              <a:t>„</a:t>
            </a:r>
            <a:r>
              <a:rPr lang="cs-CZ" sz="2550" spc="11" dirty="0">
                <a:solidFill>
                  <a:srgbClr val="2A4057"/>
                </a:solidFill>
                <a:latin typeface="HCHUWJ+Garet Regular"/>
                <a:cs typeface="HCHUWJ+Garet Regular"/>
              </a:rPr>
              <a:t>S</a:t>
            </a:r>
            <a:r>
              <a:rPr sz="2550" spc="11" dirty="0" err="1">
                <a:solidFill>
                  <a:srgbClr val="2A4057"/>
                </a:solidFill>
                <a:latin typeface="HCHUWJ+Garet Regular"/>
                <a:cs typeface="HCHUWJ+Garet Regular"/>
              </a:rPr>
              <a:t>ilná</a:t>
            </a:r>
            <a:r>
              <a:rPr sz="2550" spc="11" dirty="0">
                <a:solidFill>
                  <a:srgbClr val="2A4057"/>
                </a:solidFill>
                <a:latin typeface="HCHUWJ+Garet Regular"/>
                <a:cs typeface="HCHUWJ+Garet Regular"/>
              </a:rPr>
              <a:t> </a:t>
            </a:r>
            <a:r>
              <a:rPr sz="2550" dirty="0">
                <a:solidFill>
                  <a:srgbClr val="2A4057"/>
                </a:solidFill>
                <a:latin typeface="HCHUWJ+Garet Regular"/>
                <a:cs typeface="HCHUWJ+Garet Regular"/>
              </a:rPr>
              <a:t>3</a:t>
            </a:r>
            <a:r>
              <a:rPr lang="cs-CZ" sz="2550" dirty="0">
                <a:solidFill>
                  <a:srgbClr val="2A4057"/>
                </a:solidFill>
                <a:latin typeface="HCHUWJ+Garet Regular"/>
                <a:cs typeface="HCHUWJ+Garet Regular"/>
              </a:rPr>
              <a:t>" – TRIPARTITY (učitel, dítě, rodič)</a:t>
            </a:r>
            <a:endParaRPr sz="2550" dirty="0">
              <a:solidFill>
                <a:srgbClr val="2A4057"/>
              </a:solidFill>
              <a:latin typeface="HCHUWJ+Garet Regular"/>
              <a:cs typeface="HCHUWJ+Garet Regular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41698" y="9041783"/>
            <a:ext cx="5724086" cy="928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733"/>
              </a:lnSpc>
              <a:spcBef>
                <a:spcPts val="0"/>
              </a:spcBef>
              <a:spcAft>
                <a:spcPts val="0"/>
              </a:spcAft>
            </a:pPr>
            <a:r>
              <a:rPr sz="2550" spc="20" dirty="0">
                <a:solidFill>
                  <a:srgbClr val="CC3740"/>
                </a:solidFill>
                <a:latin typeface="HCHUWJ+Garet Regular"/>
                <a:cs typeface="HCHUWJ+Garet Regular"/>
              </a:rPr>
              <a:t>CO</a:t>
            </a:r>
            <a:r>
              <a:rPr sz="2550" dirty="0">
                <a:solidFill>
                  <a:srgbClr val="CC3740"/>
                </a:solidFill>
                <a:latin typeface="HCHUWJ+Garet Regular"/>
                <a:cs typeface="HCHUWJ+Garet Regular"/>
              </a:rPr>
              <a:t> </a:t>
            </a:r>
            <a:r>
              <a:rPr sz="2550" spc="18" dirty="0">
                <a:solidFill>
                  <a:srgbClr val="CC3740"/>
                </a:solidFill>
                <a:latin typeface="HCHUWJ+Garet Regular"/>
                <a:cs typeface="HCHUWJ+Garet Regular"/>
              </a:rPr>
              <a:t>OČEKÁVÁM,</a:t>
            </a:r>
            <a:r>
              <a:rPr sz="2550" dirty="0">
                <a:solidFill>
                  <a:srgbClr val="CC3740"/>
                </a:solidFill>
                <a:latin typeface="HCHUWJ+Garet Regular"/>
                <a:cs typeface="HCHUWJ+Garet Regular"/>
              </a:rPr>
              <a:t> </a:t>
            </a:r>
            <a:r>
              <a:rPr sz="2550" spc="15" dirty="0">
                <a:solidFill>
                  <a:srgbClr val="CC3740"/>
                </a:solidFill>
                <a:latin typeface="HCHUWJ+Garet Regular"/>
                <a:cs typeface="HCHUWJ+Garet Regular"/>
              </a:rPr>
              <a:t>PŘÁL/A</a:t>
            </a:r>
            <a:r>
              <a:rPr sz="2550" dirty="0">
                <a:solidFill>
                  <a:srgbClr val="CC3740"/>
                </a:solidFill>
                <a:latin typeface="HCHUWJ+Garet Regular"/>
                <a:cs typeface="HCHUWJ+Garet Regular"/>
              </a:rPr>
              <a:t> </a:t>
            </a:r>
            <a:r>
              <a:rPr sz="2550" spc="18" dirty="0">
                <a:solidFill>
                  <a:srgbClr val="CC3740"/>
                </a:solidFill>
                <a:latin typeface="HCHUWJ+Garet Regular"/>
                <a:cs typeface="HCHUWJ+Garet Regular"/>
              </a:rPr>
              <a:t>BYCH</a:t>
            </a:r>
            <a:r>
              <a:rPr sz="2550" dirty="0">
                <a:solidFill>
                  <a:srgbClr val="CC3740"/>
                </a:solidFill>
                <a:latin typeface="HCHUWJ+Garet Regular"/>
                <a:cs typeface="HCHUWJ+Garet Regular"/>
              </a:rPr>
              <a:t> </a:t>
            </a:r>
            <a:r>
              <a:rPr sz="2550" spc="12" dirty="0">
                <a:solidFill>
                  <a:srgbClr val="CC3740"/>
                </a:solidFill>
                <a:latin typeface="HCHUWJ+Garet Regular"/>
                <a:cs typeface="HCHUWJ+Garet Regular"/>
              </a:rPr>
              <a:t>SI?</a:t>
            </a:r>
            <a:r>
              <a:rPr lang="cs-CZ" sz="2550" spc="12" dirty="0">
                <a:solidFill>
                  <a:srgbClr val="CC3740"/>
                </a:solidFill>
                <a:latin typeface="HCHUWJ+Garet Regular"/>
                <a:cs typeface="HCHUWJ+Garet Regular"/>
              </a:rPr>
              <a:t> – řekněte nám </a:t>
            </a:r>
            <a:r>
              <a:rPr lang="cs-CZ" sz="2550" spc="12" dirty="0">
                <a:solidFill>
                  <a:srgbClr val="CC3740"/>
                </a:solidFill>
                <a:latin typeface="HCHUWJ+Garet Regular"/>
                <a:cs typeface="HCHUWJ+Garet Regular"/>
                <a:sym typeface="Wingdings" panose="05000000000000000000" pitchFamily="2" charset="2"/>
              </a:rPr>
              <a:t></a:t>
            </a:r>
            <a:endParaRPr sz="2550" spc="12" dirty="0">
              <a:solidFill>
                <a:srgbClr val="CC3740"/>
              </a:solidFill>
              <a:latin typeface="HCHUWJ+Garet Regular"/>
              <a:cs typeface="HCHUWJ+Garet Regular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84785A55-00B6-FDD8-8BC2-DF72EE2C3DFF}"/>
              </a:ext>
            </a:extLst>
          </p:cNvPr>
          <p:cNvSpPr txBox="1"/>
          <p:nvPr/>
        </p:nvSpPr>
        <p:spPr>
          <a:xfrm>
            <a:off x="1881564" y="4539643"/>
            <a:ext cx="726243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latin typeface="HCHUWJ+Garet Regular" panose="020B0604020202020204" charset="-18"/>
              </a:rPr>
              <a:t>KOMUNIKUJME </a:t>
            </a:r>
            <a:r>
              <a:rPr lang="cs-CZ" sz="2800" dirty="0">
                <a:latin typeface="HCHUWJ+Garet Regular" panose="020B0604020202020204" charset="-18"/>
                <a:sym typeface="Wingdings" panose="05000000000000000000" pitchFamily="2" charset="2"/>
              </a:rPr>
              <a:t> </a:t>
            </a:r>
          </a:p>
          <a:p>
            <a:r>
              <a:rPr lang="cs-CZ" sz="2800" dirty="0">
                <a:latin typeface="HCHUWJ+Garet Regular" panose="020B0604020202020204" charset="-18"/>
                <a:sym typeface="Wingdings" panose="05000000000000000000" pitchFamily="2" charset="2"/>
              </a:rPr>
              <a:t>Když si nejste jistí, nevíte si rady, když jste nespokojení – proberme a objasněme si, budeme hledat řešení.</a:t>
            </a:r>
          </a:p>
          <a:p>
            <a:r>
              <a:rPr lang="cs-CZ" sz="2800" dirty="0">
                <a:latin typeface="HCHUWJ+Garet Regular" panose="020B0604020202020204" charset="-18"/>
                <a:sym typeface="Wingdings" panose="05000000000000000000" pitchFamily="2" charset="2"/>
              </a:rPr>
              <a:t>Osobně, </a:t>
            </a:r>
            <a:r>
              <a:rPr lang="cs-CZ" sz="2800" dirty="0" err="1">
                <a:latin typeface="HCHUWJ+Garet Regular" panose="020B0604020202020204" charset="-18"/>
                <a:sym typeface="Wingdings" panose="05000000000000000000" pitchFamily="2" charset="2"/>
              </a:rPr>
              <a:t>Edookit</a:t>
            </a:r>
            <a:r>
              <a:rPr lang="cs-CZ" sz="2800" dirty="0">
                <a:latin typeface="HCHUWJ+Garet Regular" panose="020B0604020202020204" charset="-18"/>
                <a:sym typeface="Wingdings" panose="05000000000000000000" pitchFamily="2" charset="2"/>
              </a:rPr>
              <a:t>, e-mail, telefon. </a:t>
            </a:r>
            <a:endParaRPr lang="cs-CZ" sz="2800" dirty="0">
              <a:latin typeface="HCHUWJ+Garet Regular" panose="020B0604020202020204" charset="-1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482672" y="1037110"/>
            <a:ext cx="10405744" cy="8720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788"/>
              </a:lnSpc>
              <a:spcBef>
                <a:spcPts val="0"/>
              </a:spcBef>
              <a:spcAft>
                <a:spcPts val="0"/>
              </a:spcAft>
            </a:pPr>
            <a:r>
              <a:rPr sz="6500" dirty="0">
                <a:solidFill>
                  <a:srgbClr val="CC3740"/>
                </a:solidFill>
                <a:latin typeface="UKUFLV+Bebas Neue Bold"/>
                <a:cs typeface="UKUFLV+Bebas Neue Bold"/>
              </a:rPr>
              <a:t>CO</a:t>
            </a:r>
            <a:r>
              <a:rPr sz="6500" spc="-614" dirty="0">
                <a:solidFill>
                  <a:srgbClr val="CC3740"/>
                </a:solidFill>
                <a:latin typeface="UKUFLV+Bebas Neue Bold"/>
                <a:cs typeface="UKUFLV+Bebas Neue Bold"/>
              </a:rPr>
              <a:t> </a:t>
            </a:r>
            <a:r>
              <a:rPr sz="6500" dirty="0">
                <a:solidFill>
                  <a:srgbClr val="CC3740"/>
                </a:solidFill>
                <a:latin typeface="UKUFLV+Bebas Neue Bold"/>
                <a:cs typeface="UKUFLV+Bebas Neue Bold"/>
              </a:rPr>
              <a:t>BUDE</a:t>
            </a:r>
            <a:r>
              <a:rPr sz="6500" spc="-615" dirty="0">
                <a:solidFill>
                  <a:srgbClr val="CC3740"/>
                </a:solidFill>
                <a:latin typeface="UKUFLV+Bebas Neue Bold"/>
                <a:cs typeface="UKUFLV+Bebas Neue Bold"/>
              </a:rPr>
              <a:t> </a:t>
            </a:r>
            <a:r>
              <a:rPr sz="6500" dirty="0">
                <a:solidFill>
                  <a:srgbClr val="CC3740"/>
                </a:solidFill>
                <a:latin typeface="UKUFLV+Bebas Neue Bold"/>
                <a:cs typeface="UKUFLV+Bebas Neue Bold"/>
              </a:rPr>
              <a:t>POTŘEBA</a:t>
            </a:r>
            <a:r>
              <a:rPr lang="cs-CZ" sz="6500" dirty="0">
                <a:solidFill>
                  <a:srgbClr val="CC3740"/>
                </a:solidFill>
                <a:latin typeface="UKUFLV+Bebas Neue Bold"/>
                <a:cs typeface="UKUFLV+Bebas Neue Bold"/>
              </a:rPr>
              <a:t> ZAŘÍDIT</a:t>
            </a:r>
            <a:r>
              <a:rPr sz="6500" dirty="0">
                <a:solidFill>
                  <a:srgbClr val="CC3740"/>
                </a:solidFill>
                <a:latin typeface="UKUFLV+Bebas Neue Bold"/>
                <a:cs typeface="UKUFLV+Bebas Neue Bold"/>
              </a:rPr>
              <a:t>...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27128" y="2165419"/>
            <a:ext cx="8853625" cy="9956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64"/>
              </a:lnSpc>
              <a:spcBef>
                <a:spcPts val="0"/>
              </a:spcBef>
              <a:spcAft>
                <a:spcPts val="0"/>
              </a:spcAft>
            </a:pPr>
            <a:r>
              <a:rPr sz="2650" spc="11" dirty="0">
                <a:solidFill>
                  <a:srgbClr val="2A4057"/>
                </a:solidFill>
                <a:latin typeface="HCHUWJ+Garet Regular"/>
                <a:cs typeface="HCHUWJ+Garet Regular"/>
              </a:rPr>
              <a:t>DOKUMENTY,</a:t>
            </a:r>
            <a:r>
              <a:rPr sz="2650" dirty="0">
                <a:solidFill>
                  <a:srgbClr val="2A4057"/>
                </a:solidFill>
                <a:latin typeface="HCHUWJ+Garet Regular"/>
                <a:cs typeface="HCHUWJ+Garet Regular"/>
              </a:rPr>
              <a:t> POTVRZENÍ, OFICIÁLNÍ </a:t>
            </a:r>
            <a:r>
              <a:rPr sz="2650" spc="11" dirty="0">
                <a:solidFill>
                  <a:srgbClr val="2A4057"/>
                </a:solidFill>
                <a:latin typeface="HCHUWJ+Garet Regular"/>
                <a:cs typeface="HCHUWJ+Garet Regular"/>
              </a:rPr>
              <a:t>KOMUNIKACE</a:t>
            </a:r>
          </a:p>
          <a:p>
            <a:pPr marL="575518" marR="0">
              <a:lnSpc>
                <a:spcPts val="3675"/>
              </a:lnSpc>
              <a:spcBef>
                <a:spcPts val="0"/>
              </a:spcBef>
              <a:spcAft>
                <a:spcPts val="0"/>
              </a:spcAft>
            </a:pPr>
            <a:r>
              <a:rPr sz="2650" b="1" dirty="0">
                <a:solidFill>
                  <a:srgbClr val="2A4057"/>
                </a:solidFill>
                <a:latin typeface="KUWMWH+Garet Bold"/>
                <a:cs typeface="KUWMWH+Garet Bold"/>
              </a:rPr>
              <a:t>ALERGIE</a:t>
            </a:r>
            <a:r>
              <a:rPr sz="2650" dirty="0">
                <a:solidFill>
                  <a:srgbClr val="2A4057"/>
                </a:solidFill>
                <a:latin typeface="HCHUWJ+Garet Regular"/>
                <a:cs typeface="HCHUWJ+Garet Regular"/>
              </a:rPr>
              <a:t>/DIETY/OMEZENÍ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302646" y="3098869"/>
            <a:ext cx="14410306" cy="2855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64"/>
              </a:lnSpc>
              <a:spcBef>
                <a:spcPts val="0"/>
              </a:spcBef>
              <a:spcAft>
                <a:spcPts val="0"/>
              </a:spcAft>
            </a:pPr>
            <a:r>
              <a:rPr sz="2650" b="1" dirty="0">
                <a:solidFill>
                  <a:srgbClr val="2A4057"/>
                </a:solidFill>
                <a:latin typeface="KUWMWH+Garet Bold"/>
                <a:cs typeface="KUWMWH+Garet Bold"/>
              </a:rPr>
              <a:t>Školní řád:</a:t>
            </a:r>
            <a:r>
              <a:rPr sz="2650" b="1" spc="33" dirty="0">
                <a:solidFill>
                  <a:srgbClr val="2A4057"/>
                </a:solidFill>
                <a:latin typeface="KUWMWH+Garet Bold"/>
                <a:cs typeface="KUWMWH+Garet Bold"/>
              </a:rPr>
              <a:t> </a:t>
            </a:r>
            <a:r>
              <a:rPr sz="2650" dirty="0">
                <a:solidFill>
                  <a:srgbClr val="2A4057"/>
                </a:solidFill>
                <a:latin typeface="HCHUWJ+Garet Regular"/>
                <a:cs typeface="HCHUWJ+Garet Regular"/>
              </a:rPr>
              <a:t>"O</a:t>
            </a:r>
            <a:r>
              <a:rPr sz="2650" spc="10" dirty="0">
                <a:solidFill>
                  <a:srgbClr val="2A4057"/>
                </a:solidFill>
                <a:latin typeface="HCHUWJ+Garet Regular"/>
                <a:cs typeface="HCHUWJ+Garet Regular"/>
              </a:rPr>
              <a:t> </a:t>
            </a:r>
            <a:r>
              <a:rPr sz="2650" dirty="0">
                <a:solidFill>
                  <a:srgbClr val="2A4057"/>
                </a:solidFill>
                <a:latin typeface="HCHUWJ+Garet Regular"/>
                <a:cs typeface="HCHUWJ+Garet Regular"/>
              </a:rPr>
              <a:t>škole" -</a:t>
            </a:r>
            <a:r>
              <a:rPr sz="2650" spc="10" dirty="0">
                <a:solidFill>
                  <a:srgbClr val="2A4057"/>
                </a:solidFill>
                <a:latin typeface="HCHUWJ+Garet Regular"/>
                <a:cs typeface="HCHUWJ+Garet Regular"/>
              </a:rPr>
              <a:t> </a:t>
            </a:r>
            <a:r>
              <a:rPr sz="2650" dirty="0">
                <a:solidFill>
                  <a:srgbClr val="2A4057"/>
                </a:solidFill>
                <a:latin typeface="HCHUWJ+Garet Regular"/>
                <a:cs typeface="HCHUWJ+Garet Regular"/>
              </a:rPr>
              <a:t>"Školní </a:t>
            </a:r>
            <a:r>
              <a:rPr sz="2650" spc="10" dirty="0" err="1">
                <a:solidFill>
                  <a:srgbClr val="2A4057"/>
                </a:solidFill>
                <a:latin typeface="HCHUWJ+Garet Regular"/>
                <a:cs typeface="HCHUWJ+Garet Regular"/>
              </a:rPr>
              <a:t>dokumenty</a:t>
            </a:r>
            <a:r>
              <a:rPr sz="2650" spc="10" dirty="0">
                <a:solidFill>
                  <a:srgbClr val="2A4057"/>
                </a:solidFill>
                <a:latin typeface="HCHUWJ+Garet Regular"/>
                <a:cs typeface="HCHUWJ+Garet Regular"/>
              </a:rPr>
              <a:t>"</a:t>
            </a:r>
            <a:r>
              <a:rPr lang="cs-CZ" sz="2650" spc="10" dirty="0">
                <a:solidFill>
                  <a:srgbClr val="2A4057"/>
                </a:solidFill>
                <a:latin typeface="HCHUWJ+Garet Regular"/>
                <a:cs typeface="HCHUWJ+Garet Regular"/>
              </a:rPr>
              <a:t> – prosíme o pročtení.</a:t>
            </a:r>
            <a:endParaRPr sz="2650" spc="10" dirty="0">
              <a:solidFill>
                <a:srgbClr val="2A4057"/>
              </a:solidFill>
              <a:latin typeface="HCHUWJ+Garet Regular"/>
              <a:cs typeface="HCHUWJ+Garet Regular"/>
            </a:endParaRPr>
          </a:p>
          <a:p>
            <a:pPr marL="0" marR="0">
              <a:lnSpc>
                <a:spcPts val="3675"/>
              </a:lnSpc>
              <a:spcBef>
                <a:spcPts val="0"/>
              </a:spcBef>
              <a:spcAft>
                <a:spcPts val="0"/>
              </a:spcAft>
            </a:pPr>
            <a:r>
              <a:rPr sz="2650" dirty="0" err="1">
                <a:solidFill>
                  <a:srgbClr val="2A4057"/>
                </a:solidFill>
                <a:latin typeface="HCHUWJ+Garet Regular"/>
                <a:cs typeface="HCHUWJ+Garet Regular"/>
              </a:rPr>
              <a:t>Souhlas</a:t>
            </a:r>
            <a:r>
              <a:rPr sz="2650" dirty="0">
                <a:solidFill>
                  <a:srgbClr val="2A4057"/>
                </a:solidFill>
                <a:latin typeface="HCHUWJ+Garet Regular"/>
                <a:cs typeface="HCHUWJ+Garet Regular"/>
              </a:rPr>
              <a:t> </a:t>
            </a:r>
            <a:r>
              <a:rPr sz="2650" spc="11" dirty="0">
                <a:solidFill>
                  <a:srgbClr val="2A4057"/>
                </a:solidFill>
                <a:latin typeface="HCHUWJ+Garet Regular"/>
                <a:cs typeface="HCHUWJ+Garet Regular"/>
              </a:rPr>
              <a:t>GDPR</a:t>
            </a:r>
            <a:r>
              <a:rPr lang="cs-CZ" sz="2650" spc="11" dirty="0">
                <a:solidFill>
                  <a:srgbClr val="2A4057"/>
                </a:solidFill>
                <a:latin typeface="HCHUWJ+Garet Regular"/>
                <a:cs typeface="HCHUWJ+Garet Regular"/>
              </a:rPr>
              <a:t> (udělit/neudělit souhlas se zveřejňováním fota z aktivit dětí)</a:t>
            </a:r>
            <a:endParaRPr sz="2650" spc="11" dirty="0">
              <a:solidFill>
                <a:srgbClr val="2A4057"/>
              </a:solidFill>
              <a:latin typeface="HCHUWJ+Garet Regular"/>
              <a:cs typeface="HCHUWJ+Garet Regular"/>
            </a:endParaRPr>
          </a:p>
          <a:p>
            <a:pPr marL="0" marR="0">
              <a:lnSpc>
                <a:spcPts val="3675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650" b="1" dirty="0">
                <a:solidFill>
                  <a:srgbClr val="2A4057"/>
                </a:solidFill>
                <a:latin typeface="HCHUWJ+Garet Regular"/>
                <a:cs typeface="HCHUWJ+Garet Regular"/>
              </a:rPr>
              <a:t>Vyplnit p</a:t>
            </a:r>
            <a:r>
              <a:rPr sz="2650" b="1" dirty="0" err="1">
                <a:solidFill>
                  <a:srgbClr val="2A4057"/>
                </a:solidFill>
                <a:latin typeface="HCHUWJ+Garet Regular"/>
                <a:cs typeface="HCHUWJ+Garet Regular"/>
              </a:rPr>
              <a:t>řihlášky</a:t>
            </a:r>
            <a:r>
              <a:rPr sz="2650" dirty="0">
                <a:solidFill>
                  <a:srgbClr val="2A4057"/>
                </a:solidFill>
                <a:latin typeface="HCHUWJ+Garet Regular"/>
                <a:cs typeface="HCHUWJ+Garet Regular"/>
              </a:rPr>
              <a:t> (obědy, kroužky, družina)</a:t>
            </a:r>
          </a:p>
          <a:p>
            <a:pPr marL="0" marR="0">
              <a:lnSpc>
                <a:spcPts val="3675"/>
              </a:lnSpc>
              <a:spcBef>
                <a:spcPts val="0"/>
              </a:spcBef>
              <a:spcAft>
                <a:spcPts val="0"/>
              </a:spcAft>
            </a:pPr>
            <a:r>
              <a:rPr sz="2650" b="1" spc="10" dirty="0" err="1">
                <a:solidFill>
                  <a:srgbClr val="2A4057"/>
                </a:solidFill>
                <a:latin typeface="KUWMWH+Garet Bold"/>
                <a:cs typeface="KUWMWH+Garet Bold"/>
              </a:rPr>
              <a:t>Omluvenky</a:t>
            </a:r>
            <a:r>
              <a:rPr lang="cs-CZ" sz="2650" b="1" spc="10" dirty="0">
                <a:solidFill>
                  <a:srgbClr val="2A4057"/>
                </a:solidFill>
                <a:latin typeface="HCHUWJ+Garet Regular"/>
                <a:cs typeface="KUWMWH+Garet Bold"/>
              </a:rPr>
              <a:t> -  prosíme o včasné omlouvání nepřítomnosti</a:t>
            </a:r>
            <a:r>
              <a:rPr sz="2650" spc="10" dirty="0">
                <a:solidFill>
                  <a:srgbClr val="2A4057"/>
                </a:solidFill>
                <a:latin typeface="HCHUWJ+Garet Regular"/>
                <a:cs typeface="HCHUWJ+Garet Regular"/>
              </a:rPr>
              <a:t>,</a:t>
            </a:r>
            <a:r>
              <a:rPr sz="2650" dirty="0">
                <a:solidFill>
                  <a:srgbClr val="2A4057"/>
                </a:solidFill>
                <a:latin typeface="HCHUWJ+Garet Regular"/>
                <a:cs typeface="HCHUWJ+Garet Regular"/>
              </a:rPr>
              <a:t> </a:t>
            </a:r>
            <a:r>
              <a:rPr sz="2650" spc="10" dirty="0" err="1">
                <a:solidFill>
                  <a:srgbClr val="2A4057"/>
                </a:solidFill>
                <a:latin typeface="HCHUWJ+Garet Regular"/>
                <a:cs typeface="HCHUWJ+Garet Regular"/>
              </a:rPr>
              <a:t>odchod</a:t>
            </a:r>
            <a:r>
              <a:rPr lang="cs-CZ" sz="2650" spc="10" dirty="0">
                <a:solidFill>
                  <a:srgbClr val="2A4057"/>
                </a:solidFill>
                <a:latin typeface="HCHUWJ+Garet Regular"/>
                <a:cs typeface="HCHUWJ+Garet Regular"/>
              </a:rPr>
              <a:t>ů</a:t>
            </a:r>
            <a:r>
              <a:rPr sz="2650" dirty="0">
                <a:solidFill>
                  <a:srgbClr val="2A4057"/>
                </a:solidFill>
                <a:latin typeface="HCHUWJ+Garet Regular"/>
                <a:cs typeface="HCHUWJ+Garet Regular"/>
              </a:rPr>
              <a:t> v</a:t>
            </a:r>
            <a:r>
              <a:rPr sz="2650" spc="12" dirty="0">
                <a:solidFill>
                  <a:srgbClr val="2A4057"/>
                </a:solidFill>
                <a:latin typeface="HCHUWJ+Garet Regular"/>
                <a:cs typeface="HCHUWJ+Garet Regular"/>
              </a:rPr>
              <a:t> </a:t>
            </a:r>
            <a:r>
              <a:rPr sz="2650" spc="10" dirty="0">
                <a:solidFill>
                  <a:srgbClr val="2A4057"/>
                </a:solidFill>
                <a:latin typeface="HCHUWJ+Garet Regular"/>
                <a:cs typeface="HCHUWJ+Garet Regular"/>
              </a:rPr>
              <a:t>době</a:t>
            </a:r>
            <a:r>
              <a:rPr sz="2650" dirty="0">
                <a:solidFill>
                  <a:srgbClr val="2A4057"/>
                </a:solidFill>
                <a:latin typeface="HCHUWJ+Garet Regular"/>
                <a:cs typeface="HCHUWJ+Garet Regular"/>
              </a:rPr>
              <a:t> výuky</a:t>
            </a:r>
          </a:p>
          <a:p>
            <a:pPr marL="0" marR="0">
              <a:lnSpc>
                <a:spcPts val="3675"/>
              </a:lnSpc>
              <a:spcBef>
                <a:spcPts val="0"/>
              </a:spcBef>
              <a:spcAft>
                <a:spcPts val="0"/>
              </a:spcAft>
            </a:pPr>
            <a:r>
              <a:rPr sz="2650" b="1" dirty="0" err="1">
                <a:solidFill>
                  <a:srgbClr val="2A4057"/>
                </a:solidFill>
                <a:latin typeface="KUWMWH+Garet Bold"/>
                <a:cs typeface="KUWMWH+Garet Bold"/>
              </a:rPr>
              <a:t>Edookit</a:t>
            </a:r>
            <a:r>
              <a:rPr lang="cs-CZ" sz="2650" b="1" dirty="0">
                <a:solidFill>
                  <a:srgbClr val="2A4057"/>
                </a:solidFill>
                <a:latin typeface="KUWMWH+Garet Bold"/>
                <a:cs typeface="KUWMWH+Garet Bold"/>
              </a:rPr>
              <a:t> – </a:t>
            </a:r>
            <a:r>
              <a:rPr lang="cs-CZ" sz="2650" dirty="0">
                <a:solidFill>
                  <a:srgbClr val="2A4057"/>
                </a:solidFill>
                <a:latin typeface="KUWMWH+Garet Bold"/>
                <a:cs typeface="KUWMWH+Garet Bold"/>
              </a:rPr>
              <a:t>komunikace se školou, omlouvání, </a:t>
            </a:r>
            <a:r>
              <a:rPr lang="cs-CZ" sz="2650" dirty="0" err="1">
                <a:solidFill>
                  <a:srgbClr val="2A4057"/>
                </a:solidFill>
                <a:latin typeface="KUWMWH+Garet Bold"/>
                <a:cs typeface="KUWMWH+Garet Bold"/>
              </a:rPr>
              <a:t>info</a:t>
            </a:r>
            <a:r>
              <a:rPr lang="cs-CZ" sz="2650" dirty="0">
                <a:solidFill>
                  <a:srgbClr val="2A4057"/>
                </a:solidFill>
                <a:latin typeface="KUWMWH+Garet Bold"/>
                <a:cs typeface="KUWMWH+Garet Bold"/>
              </a:rPr>
              <a:t> o výuce a prospěchu, změny v rozvrhu.</a:t>
            </a:r>
            <a:endParaRPr sz="2650" dirty="0">
              <a:solidFill>
                <a:srgbClr val="2A4057"/>
              </a:solidFill>
              <a:latin typeface="KUWMWH+Garet Bold"/>
              <a:cs typeface="KUWMWH+Garet Bol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27128" y="6218416"/>
            <a:ext cx="4870821" cy="5545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6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2A4057"/>
                </a:solidFill>
                <a:latin typeface="HCHUWJ+Garet Regular"/>
                <a:cs typeface="HCHUWJ+Garet Regular"/>
              </a:rPr>
              <a:t>MATERIÁLNÍ ZABEZPEČENÍ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332560" y="6713716"/>
            <a:ext cx="14410305" cy="3034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66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C84242"/>
                </a:solidFill>
                <a:latin typeface="KUWMWH+Garet Bold"/>
                <a:cs typeface="KUWMWH+Garet Bold"/>
              </a:rPr>
              <a:t>Školní </a:t>
            </a:r>
            <a:r>
              <a:rPr sz="2800" b="1" dirty="0" err="1">
                <a:solidFill>
                  <a:srgbClr val="C84242"/>
                </a:solidFill>
                <a:latin typeface="KUWMWH+Garet Bold"/>
                <a:cs typeface="KUWMWH+Garet Bold"/>
              </a:rPr>
              <a:t>potřeby</a:t>
            </a:r>
            <a:r>
              <a:rPr sz="2800" b="1" dirty="0">
                <a:solidFill>
                  <a:srgbClr val="C84242"/>
                </a:solidFill>
                <a:latin typeface="KUWMWH+Garet Bold"/>
                <a:cs typeface="KUWMWH+Garet Bold"/>
              </a:rPr>
              <a:t> </a:t>
            </a:r>
            <a:r>
              <a:rPr lang="cs-CZ" sz="2800" dirty="0">
                <a:solidFill>
                  <a:srgbClr val="2A4057"/>
                </a:solidFill>
                <a:latin typeface="HCHUWJ+Garet Regular"/>
                <a:cs typeface="HCHUWJ+Garet Regular"/>
              </a:rPr>
              <a:t>–</a:t>
            </a:r>
            <a:r>
              <a:rPr sz="2800" dirty="0">
                <a:solidFill>
                  <a:srgbClr val="2A4057"/>
                </a:solidFill>
                <a:latin typeface="HCHUWJ+Garet Regular"/>
                <a:cs typeface="HCHUWJ+Garet Regular"/>
              </a:rPr>
              <a:t> </a:t>
            </a:r>
            <a:r>
              <a:rPr lang="cs-CZ" sz="2800" dirty="0">
                <a:solidFill>
                  <a:srgbClr val="2A4057"/>
                </a:solidFill>
                <a:latin typeface="HCHUWJ+Garet Regular"/>
                <a:cs typeface="HCHUWJ+Garet Regular"/>
              </a:rPr>
              <a:t>seznam níže</a:t>
            </a:r>
            <a:r>
              <a:rPr sz="2800" dirty="0">
                <a:solidFill>
                  <a:srgbClr val="2A4057"/>
                </a:solidFill>
                <a:latin typeface="HCHUWJ+Garet Regular"/>
                <a:cs typeface="HCHUWJ+Garet Regular"/>
              </a:rPr>
              <a:t>.</a:t>
            </a:r>
            <a:r>
              <a:rPr lang="cs-CZ" sz="2800" dirty="0">
                <a:solidFill>
                  <a:srgbClr val="2A4057"/>
                </a:solidFill>
                <a:latin typeface="HCHUWJ+Garet Regular"/>
                <a:cs typeface="HCHUWJ+Garet Regular"/>
              </a:rPr>
              <a:t> </a:t>
            </a:r>
          </a:p>
          <a:p>
            <a:pPr marL="0" marR="0">
              <a:lnSpc>
                <a:spcPts val="4066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800" dirty="0">
                <a:solidFill>
                  <a:srgbClr val="2A4057"/>
                </a:solidFill>
                <a:latin typeface="HCHUWJ+Garet Regular"/>
                <a:cs typeface="HCHUWJ+Garet Regular"/>
              </a:rPr>
              <a:t>Specifické pomůcky (Hejný/500 Kč/žák, badatelské pomůcky – </a:t>
            </a:r>
            <a:r>
              <a:rPr lang="cs-CZ" sz="2800" b="1" dirty="0">
                <a:solidFill>
                  <a:srgbClr val="2A4057"/>
                </a:solidFill>
                <a:latin typeface="HCHUWJ+Garet Regular"/>
                <a:cs typeface="HCHUWJ+Garet Regular"/>
              </a:rPr>
              <a:t>zajistí škola</a:t>
            </a:r>
            <a:r>
              <a:rPr lang="cs-CZ" sz="2800" dirty="0">
                <a:solidFill>
                  <a:srgbClr val="2A4057"/>
                </a:solidFill>
                <a:latin typeface="HCHUWJ+Garet Regular"/>
                <a:cs typeface="HCHUWJ+Garet Regular"/>
              </a:rPr>
              <a:t>).</a:t>
            </a:r>
            <a:endParaRPr sz="2800" dirty="0">
              <a:solidFill>
                <a:srgbClr val="2A4057"/>
              </a:solidFill>
              <a:latin typeface="HCHUWJ+Garet Regular"/>
              <a:cs typeface="HCHUWJ+Garet Regular"/>
            </a:endParaRPr>
          </a:p>
          <a:p>
            <a:pPr marL="0" marR="0">
              <a:lnSpc>
                <a:spcPts val="390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2A4057"/>
                </a:solidFill>
                <a:latin typeface="HCHUWJ+Garet Regular"/>
                <a:cs typeface="HCHUWJ+Garet Regular"/>
              </a:rPr>
              <a:t>P</a:t>
            </a:r>
            <a:r>
              <a:rPr lang="cs-CZ" sz="2800" dirty="0">
                <a:solidFill>
                  <a:srgbClr val="2A4057"/>
                </a:solidFill>
                <a:latin typeface="HCHUWJ+Garet Regular"/>
                <a:cs typeface="HCHUWJ+Garet Regular"/>
              </a:rPr>
              <a:t>rosíme o podepsání veškerých </a:t>
            </a:r>
            <a:r>
              <a:rPr sz="2800" dirty="0" err="1">
                <a:solidFill>
                  <a:srgbClr val="2A4057"/>
                </a:solidFill>
                <a:latin typeface="HCHUWJ+Garet Regular"/>
                <a:cs typeface="HCHUWJ+Garet Regular"/>
              </a:rPr>
              <a:t>věc</a:t>
            </a:r>
            <a:r>
              <a:rPr lang="cs-CZ" sz="2800" dirty="0">
                <a:solidFill>
                  <a:srgbClr val="2A4057"/>
                </a:solidFill>
                <a:latin typeface="HCHUWJ+Garet Regular"/>
                <a:cs typeface="HCHUWJ+Garet Regular"/>
              </a:rPr>
              <a:t>í</a:t>
            </a:r>
            <a:r>
              <a:rPr sz="2800" dirty="0">
                <a:solidFill>
                  <a:srgbClr val="2A4057"/>
                </a:solidFill>
                <a:latin typeface="HCHUWJ+Garet Regular"/>
                <a:cs typeface="HCHUWJ+Garet Regular"/>
              </a:rPr>
              <a:t>.</a:t>
            </a:r>
          </a:p>
          <a:p>
            <a:pPr marL="0" marR="0">
              <a:lnSpc>
                <a:spcPts val="39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800" b="1" dirty="0">
                <a:solidFill>
                  <a:srgbClr val="2A4057"/>
                </a:solidFill>
                <a:latin typeface="KUWMWH+Garet Bold"/>
                <a:cs typeface="KUWMWH+Garet Bold"/>
              </a:rPr>
              <a:t>2</a:t>
            </a:r>
            <a:r>
              <a:rPr sz="2800" b="1" dirty="0">
                <a:solidFill>
                  <a:srgbClr val="2A4057"/>
                </a:solidFill>
                <a:latin typeface="KUWMWH+Garet Bold"/>
                <a:cs typeface="KUWMWH+Garet Bold"/>
              </a:rPr>
              <a:t>00,- Kč na třídní fond.</a:t>
            </a:r>
            <a:r>
              <a:rPr sz="2800" b="1" spc="36" dirty="0">
                <a:solidFill>
                  <a:srgbClr val="2A4057"/>
                </a:solidFill>
                <a:latin typeface="KUWMWH+Garet Bold"/>
                <a:cs typeface="KUWMWH+Garet Bold"/>
              </a:rPr>
              <a:t> </a:t>
            </a:r>
            <a:r>
              <a:rPr sz="2800" dirty="0">
                <a:solidFill>
                  <a:srgbClr val="2A4057"/>
                </a:solidFill>
                <a:latin typeface="HCHUWJ+Garet Regular"/>
                <a:cs typeface="HCHUWJ+Garet Regular"/>
              </a:rPr>
              <a:t>(Spotřební materiál na pokusy, </a:t>
            </a:r>
            <a:r>
              <a:rPr sz="2800" dirty="0" err="1">
                <a:solidFill>
                  <a:srgbClr val="2A4057"/>
                </a:solidFill>
                <a:latin typeface="HCHUWJ+Garet Regular"/>
                <a:cs typeface="HCHUWJ+Garet Regular"/>
              </a:rPr>
              <a:t>na</a:t>
            </a:r>
            <a:r>
              <a:rPr sz="2800" dirty="0">
                <a:solidFill>
                  <a:srgbClr val="2A4057"/>
                </a:solidFill>
                <a:latin typeface="HCHUWJ+Garet Regular"/>
                <a:cs typeface="HCHUWJ+Garet Regular"/>
              </a:rPr>
              <a:t> </a:t>
            </a:r>
            <a:r>
              <a:rPr lang="cs-CZ" sz="2800" dirty="0">
                <a:solidFill>
                  <a:srgbClr val="2A4057"/>
                </a:solidFill>
                <a:latin typeface="HCHUWJ+Garet Regular"/>
                <a:cs typeface="HCHUWJ+Garet Regular"/>
              </a:rPr>
              <a:t>netradiční </a:t>
            </a:r>
            <a:r>
              <a:rPr sz="2800" dirty="0" err="1">
                <a:solidFill>
                  <a:srgbClr val="2A4057"/>
                </a:solidFill>
                <a:latin typeface="HCHUWJ+Garet Regular"/>
                <a:cs typeface="HCHUWJ+Garet Regular"/>
              </a:rPr>
              <a:t>tvoření</a:t>
            </a:r>
            <a:r>
              <a:rPr sz="2800" dirty="0">
                <a:solidFill>
                  <a:srgbClr val="2A4057"/>
                </a:solidFill>
                <a:latin typeface="HCHUWJ+Garet Regular"/>
                <a:cs typeface="HCHUWJ+Garet Regular"/>
              </a:rPr>
              <a:t>,</a:t>
            </a:r>
          </a:p>
          <a:p>
            <a:pPr marL="0" marR="0">
              <a:lnSpc>
                <a:spcPts val="390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 err="1">
                <a:solidFill>
                  <a:srgbClr val="2A4057"/>
                </a:solidFill>
                <a:latin typeface="HCHUWJ+Garet Regular"/>
                <a:cs typeface="HCHUWJ+Garet Regular"/>
              </a:rPr>
              <a:t>drobné</a:t>
            </a:r>
            <a:r>
              <a:rPr sz="2800" dirty="0">
                <a:solidFill>
                  <a:srgbClr val="2A4057"/>
                </a:solidFill>
                <a:latin typeface="HCHUWJ+Garet Regular"/>
                <a:cs typeface="HCHUWJ+Garet Regular"/>
              </a:rPr>
              <a:t> </a:t>
            </a:r>
            <a:r>
              <a:rPr sz="2800" dirty="0" err="1">
                <a:solidFill>
                  <a:srgbClr val="2A4057"/>
                </a:solidFill>
                <a:latin typeface="HCHUWJ+Garet Regular"/>
                <a:cs typeface="HCHUWJ+Garet Regular"/>
              </a:rPr>
              <a:t>odměny</a:t>
            </a:r>
            <a:r>
              <a:rPr sz="2800" dirty="0">
                <a:solidFill>
                  <a:srgbClr val="2A4057"/>
                </a:solidFill>
                <a:latin typeface="HCHUWJ+Garet Regular"/>
                <a:cs typeface="HCHUWJ+Garet Regular"/>
              </a:rPr>
              <a:t>...).</a:t>
            </a:r>
            <a:endParaRPr lang="cs-CZ" sz="2800" dirty="0">
              <a:solidFill>
                <a:srgbClr val="2A4057"/>
              </a:solidFill>
              <a:latin typeface="HCHUWJ+Garet Regular"/>
              <a:cs typeface="HCHUWJ+Garet Regular"/>
            </a:endParaRPr>
          </a:p>
          <a:p>
            <a:pPr marL="0" marR="0">
              <a:lnSpc>
                <a:spcPts val="39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800" dirty="0">
                <a:solidFill>
                  <a:srgbClr val="2A4057"/>
                </a:solidFill>
                <a:latin typeface="HCHUWJ+Garet Regular"/>
                <a:cs typeface="HCHUWJ+Garet Regular"/>
              </a:rPr>
              <a:t>Kroužky – v případě zájmu (seznam na webu školy) je třeba uhradit poplatky.</a:t>
            </a:r>
            <a:endParaRPr sz="2800" dirty="0">
              <a:solidFill>
                <a:srgbClr val="2A4057"/>
              </a:solidFill>
              <a:latin typeface="HCHUWJ+Garet Regular"/>
              <a:cs typeface="HCHUWJ+Garet Regular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1"/>
            <a:ext cx="18288000" cy="10286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23121" y="168472"/>
            <a:ext cx="15265696" cy="12575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3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7100" b="1" dirty="0">
                <a:solidFill>
                  <a:srgbClr val="CC3740"/>
                </a:solidFill>
                <a:latin typeface="SEQIPK+Garet Bold"/>
                <a:cs typeface="SEQIPK+Garet Bold"/>
              </a:rPr>
              <a:t>Co bude potřeba zajistit </a:t>
            </a:r>
            <a:r>
              <a:rPr lang="cs-CZ" sz="7100" b="1" dirty="0">
                <a:solidFill>
                  <a:srgbClr val="CC3740"/>
                </a:solidFill>
                <a:latin typeface="SEQIPK+Garet Bold"/>
                <a:cs typeface="SEQIPK+Garet Bold"/>
                <a:sym typeface="Wingdings" panose="05000000000000000000" pitchFamily="2" charset="2"/>
              </a:rPr>
              <a:t> </a:t>
            </a:r>
            <a:endParaRPr sz="7100" b="1" dirty="0">
              <a:solidFill>
                <a:srgbClr val="CC3740"/>
              </a:solidFill>
              <a:latin typeface="SEQIPK+Garet Bold"/>
              <a:cs typeface="SEQIPK+Garet Bold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59231B3-F537-0614-F4C4-5DC562808CE9}"/>
              </a:ext>
            </a:extLst>
          </p:cNvPr>
          <p:cNvSpPr txBox="1"/>
          <p:nvPr/>
        </p:nvSpPr>
        <p:spPr>
          <a:xfrm>
            <a:off x="647056" y="1975148"/>
            <a:ext cx="17065896" cy="8333884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cs-CZ" sz="2800" b="1" u="sng" kern="0" dirty="0">
                <a:effectLst/>
                <a:uFill>
                  <a:solidFill>
                    <a:srgbClr val="8DD873"/>
                  </a:solidFill>
                </a:uFill>
                <a:latin typeface="HCHUWJ+Garet Regular" panose="020B0604020202020204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Batoh</a:t>
            </a:r>
            <a:r>
              <a:rPr lang="cs-CZ" sz="2800" kern="0" dirty="0">
                <a:effectLst/>
                <a:latin typeface="HCHUWJ+Garet Regular" panose="020B0604020202020204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cs-CZ" sz="2400" kern="100" dirty="0">
              <a:effectLst/>
              <a:latin typeface="HCHUWJ+Garet Regular" panose="020B0604020202020204" charset="-18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cs-CZ" sz="2800" kern="0" dirty="0">
                <a:effectLst/>
                <a:latin typeface="HCHUWJ+Garet Regular" panose="020B0604020202020204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Ergonomický batoh pro pohodlné nošení všech pomůcek</a:t>
            </a:r>
            <a:endParaRPr lang="cs-CZ" sz="2400" kern="100" dirty="0">
              <a:effectLst/>
              <a:latin typeface="HCHUWJ+Garet Regular" panose="020B0604020202020204" charset="-18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cs-CZ" sz="2800" b="1" u="sng" kern="0" dirty="0">
                <a:effectLst/>
                <a:uFill>
                  <a:solidFill>
                    <a:srgbClr val="8DD873"/>
                  </a:solidFill>
                </a:uFill>
                <a:latin typeface="HCHUWJ+Garet Regular" panose="020B0604020202020204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Penál</a:t>
            </a:r>
            <a:r>
              <a:rPr lang="cs-CZ" sz="2800" kern="0" dirty="0">
                <a:effectLst/>
                <a:latin typeface="HCHUWJ+Garet Regular" panose="020B0604020202020204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cs-CZ" sz="2400" kern="100" dirty="0">
              <a:effectLst/>
              <a:latin typeface="HCHUWJ+Garet Regular" panose="020B0604020202020204" charset="-18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cs-CZ" sz="2800" kern="0" dirty="0">
                <a:effectLst/>
                <a:latin typeface="HCHUWJ+Garet Regular" panose="020B0604020202020204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S přihrádkami na psací potřeby</a:t>
            </a:r>
            <a:endParaRPr lang="cs-CZ" sz="2400" kern="100" dirty="0">
              <a:effectLst/>
              <a:latin typeface="HCHUWJ+Garet Regular" panose="020B0604020202020204" charset="-18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cs-CZ" sz="2800" b="1" u="sng" kern="0" dirty="0">
                <a:effectLst/>
                <a:uFill>
                  <a:solidFill>
                    <a:srgbClr val="8DD873"/>
                  </a:solidFill>
                </a:uFill>
                <a:latin typeface="HCHUWJ+Garet Regular" panose="020B0604020202020204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Krabička na svačinu a láhev na pití</a:t>
            </a:r>
            <a:r>
              <a:rPr lang="cs-CZ" sz="2800" u="sng" kern="0" dirty="0">
                <a:effectLst/>
                <a:uFill>
                  <a:solidFill>
                    <a:srgbClr val="8DD873"/>
                  </a:solidFill>
                </a:uFill>
                <a:latin typeface="HCHUWJ+Garet Regular" panose="020B0604020202020204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cs-CZ" sz="2400" kern="100" dirty="0">
              <a:effectLst/>
              <a:latin typeface="HCHUWJ+Garet Regular" panose="020B0604020202020204" charset="-18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cs-CZ" sz="2800" kern="0" dirty="0">
                <a:effectLst/>
                <a:latin typeface="HCHUWJ+Garet Regular" panose="020B0604020202020204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Pro zdravou stravu během dne</a:t>
            </a:r>
            <a:endParaRPr lang="cs-CZ" sz="2400" kern="100" dirty="0">
              <a:effectLst/>
              <a:latin typeface="HCHUWJ+Garet Regular" panose="020B0604020202020204" charset="-18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cs-CZ" sz="2800" b="1" kern="0" dirty="0">
                <a:effectLst/>
                <a:latin typeface="HCHUWJ+Garet Regular" panose="020B0604020202020204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Psací potřeby</a:t>
            </a:r>
            <a:r>
              <a:rPr lang="cs-CZ" sz="2800" kern="0" dirty="0">
                <a:effectLst/>
                <a:latin typeface="HCHUWJ+Garet Regular" panose="020B0604020202020204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cs-CZ" sz="2400" kern="100" dirty="0">
              <a:effectLst/>
              <a:latin typeface="HCHUWJ+Garet Regular" panose="020B0604020202020204" charset="-18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cs-CZ" sz="2800" u="heavy" kern="0" dirty="0">
                <a:effectLst/>
                <a:uFill>
                  <a:solidFill>
                    <a:srgbClr val="8DD873"/>
                  </a:solidFill>
                </a:uFill>
                <a:latin typeface="HCHUWJ+Garet Regular" panose="020B0604020202020204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Tužky</a:t>
            </a:r>
            <a:r>
              <a:rPr lang="cs-CZ" sz="2800" kern="0" dirty="0">
                <a:effectLst/>
                <a:latin typeface="HCHUWJ+Garet Regular" panose="020B0604020202020204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 (ideálně č. 2 nebo HB)</a:t>
            </a:r>
            <a:endParaRPr lang="cs-CZ" sz="2400" kern="100" dirty="0">
              <a:effectLst/>
              <a:latin typeface="HCHUWJ+Garet Regular" panose="020B0604020202020204" charset="-18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cs-CZ" sz="2800" kern="0" dirty="0">
                <a:effectLst/>
                <a:latin typeface="HCHUWJ+Garet Regular" panose="020B0604020202020204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Pero (Tornádo/ Pilot)</a:t>
            </a:r>
            <a:endParaRPr lang="cs-CZ" sz="2400" kern="100" dirty="0">
              <a:effectLst/>
              <a:latin typeface="HCHUWJ+Garet Regular" panose="020B0604020202020204" charset="-18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cs-CZ" sz="2800" u="heavy" kern="0" dirty="0">
                <a:effectLst/>
                <a:uFill>
                  <a:solidFill>
                    <a:srgbClr val="8DD873"/>
                  </a:solidFill>
                </a:uFill>
                <a:latin typeface="HCHUWJ+Garet Regular" panose="020B0604020202020204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Gumy</a:t>
            </a:r>
            <a:endParaRPr lang="cs-CZ" sz="2400" kern="100" dirty="0">
              <a:effectLst/>
              <a:latin typeface="HCHUWJ+Garet Regular" panose="020B0604020202020204" charset="-18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cs-CZ" sz="2800" u="heavy" kern="0" dirty="0">
                <a:effectLst/>
                <a:uFill>
                  <a:solidFill>
                    <a:srgbClr val="8DD873"/>
                  </a:solidFill>
                </a:uFill>
                <a:latin typeface="HCHUWJ+Garet Regular" panose="020B0604020202020204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Ořezávátko</a:t>
            </a:r>
            <a:endParaRPr lang="cs-CZ" sz="2400" kern="100" dirty="0">
              <a:effectLst/>
              <a:latin typeface="HCHUWJ+Garet Regular" panose="020B0604020202020204" charset="-18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cs-CZ" sz="2800" u="heavy" kern="0" dirty="0">
                <a:effectLst/>
                <a:uFill>
                  <a:solidFill>
                    <a:srgbClr val="8DD873"/>
                  </a:solidFill>
                </a:uFill>
                <a:latin typeface="HCHUWJ+Garet Regular" panose="020B0604020202020204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Pastelky</a:t>
            </a:r>
            <a:r>
              <a:rPr lang="cs-CZ" sz="2800" kern="0" dirty="0">
                <a:effectLst/>
                <a:latin typeface="HCHUWJ+Garet Regular" panose="020B0604020202020204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 (pozor na kvalitu)</a:t>
            </a:r>
            <a:endParaRPr lang="cs-CZ" sz="2400" kern="100" dirty="0">
              <a:effectLst/>
              <a:latin typeface="HCHUWJ+Garet Regular" panose="020B0604020202020204" charset="-18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cs-CZ" sz="2800" kern="0" dirty="0">
                <a:effectLst/>
                <a:latin typeface="HCHUWJ+Garet Regular" panose="020B0604020202020204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Fixy</a:t>
            </a:r>
            <a:endParaRPr lang="cs-CZ" sz="2400" kern="100" dirty="0">
              <a:effectLst/>
              <a:latin typeface="HCHUWJ+Garet Regular" panose="020B0604020202020204" charset="-18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cs-CZ" sz="2800" b="1" kern="0" dirty="0">
                <a:effectLst/>
                <a:latin typeface="HCHUWJ+Garet Regular" panose="020B0604020202020204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Sešity</a:t>
            </a:r>
            <a:r>
              <a:rPr lang="cs-CZ" sz="2800" kern="0" dirty="0">
                <a:effectLst/>
                <a:latin typeface="HCHUWJ+Garet Regular" panose="020B0604020202020204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cs-CZ" sz="2400" kern="100" dirty="0">
              <a:effectLst/>
              <a:latin typeface="HCHUWJ+Garet Regular" panose="020B0604020202020204" charset="-18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cs-CZ" sz="2800" kern="0" dirty="0">
                <a:effectLst/>
                <a:latin typeface="HCHUWJ+Garet Regular" panose="020B0604020202020204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1x čtverečkovaný sešit</a:t>
            </a:r>
            <a:endParaRPr lang="cs-CZ" sz="2400" kern="100" dirty="0">
              <a:effectLst/>
              <a:latin typeface="HCHUWJ+Garet Regular" panose="020B0604020202020204" charset="-18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cs-CZ" sz="2800" kern="0" dirty="0">
                <a:effectLst/>
                <a:latin typeface="HCHUWJ+Garet Regular" panose="020B0604020202020204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5x </a:t>
            </a:r>
            <a:r>
              <a:rPr lang="cs-CZ" sz="2800" u="heavy" kern="0" dirty="0">
                <a:effectLst/>
                <a:uFill>
                  <a:solidFill>
                    <a:srgbClr val="8DD873"/>
                  </a:solidFill>
                </a:uFill>
                <a:latin typeface="HCHUWJ+Garet Regular" panose="020B0604020202020204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sešit č. 511</a:t>
            </a:r>
            <a:r>
              <a:rPr lang="cs-CZ" sz="2800" kern="0" dirty="0">
                <a:effectLst/>
                <a:latin typeface="HCHUWJ+Garet Regular" panose="020B0604020202020204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 s pomocnými linkami</a:t>
            </a:r>
            <a:endParaRPr lang="cs-CZ" sz="2400" kern="100" dirty="0">
              <a:effectLst/>
              <a:latin typeface="HCHUWJ+Garet Regular" panose="020B0604020202020204" charset="-18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cs-CZ" sz="2800" kern="0" dirty="0">
                <a:effectLst/>
                <a:latin typeface="HCHUWJ+Garet Regular" panose="020B0604020202020204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4x </a:t>
            </a:r>
            <a:r>
              <a:rPr lang="cs-CZ" sz="2800" u="heavy" kern="0" dirty="0">
                <a:effectLst/>
                <a:uFill>
                  <a:solidFill>
                    <a:srgbClr val="8DD873"/>
                  </a:solidFill>
                </a:uFill>
                <a:latin typeface="HCHUWJ+Garet Regular" panose="020B0604020202020204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sešit č. 513</a:t>
            </a:r>
            <a:endParaRPr lang="cs-CZ" sz="2400" kern="100" dirty="0">
              <a:effectLst/>
              <a:latin typeface="HCHUWJ+Garet Regular" panose="020B0604020202020204" charset="-18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cs-CZ" sz="2800" kern="0" dirty="0">
                <a:effectLst/>
                <a:latin typeface="HCHUWJ+Garet Regular" panose="020B0604020202020204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1x </a:t>
            </a:r>
            <a:r>
              <a:rPr lang="cs-CZ" sz="2800" u="heavy" kern="0" dirty="0">
                <a:effectLst/>
                <a:uFill>
                  <a:solidFill>
                    <a:srgbClr val="8DD873"/>
                  </a:solidFill>
                </a:uFill>
                <a:latin typeface="HCHUWJ+Garet Regular" panose="020B0604020202020204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sešit č. 520</a:t>
            </a:r>
            <a:endParaRPr lang="cs-CZ" sz="2400" kern="100" dirty="0">
              <a:effectLst/>
              <a:latin typeface="HCHUWJ+Garet Regular" panose="020B0604020202020204" charset="-18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cs-CZ" sz="2800" kern="0" dirty="0">
                <a:effectLst/>
                <a:latin typeface="HCHUWJ+Garet Regular" panose="020B0604020202020204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1x </a:t>
            </a:r>
            <a:r>
              <a:rPr lang="cs-CZ" sz="2800" u="heavy" kern="0" dirty="0">
                <a:effectLst/>
                <a:uFill>
                  <a:solidFill>
                    <a:srgbClr val="8DD873"/>
                  </a:solidFill>
                </a:uFill>
                <a:latin typeface="HCHUWJ+Garet Regular" panose="020B0604020202020204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deníček</a:t>
            </a:r>
            <a:endParaRPr lang="cs-CZ" sz="2400" kern="100" dirty="0">
              <a:effectLst/>
              <a:latin typeface="HCHUWJ+Garet Regular" panose="020B0604020202020204" charset="-18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cs-CZ" sz="2800" b="1" kern="0" dirty="0">
                <a:effectLst/>
                <a:latin typeface="HCHUWJ+Garet Regular" panose="020B0604020202020204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Organizační pomůcky</a:t>
            </a:r>
            <a:r>
              <a:rPr lang="cs-CZ" sz="2800" kern="0" dirty="0">
                <a:effectLst/>
                <a:latin typeface="HCHUWJ+Garet Regular" panose="020B0604020202020204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cs-CZ" sz="2400" kern="100" dirty="0">
              <a:effectLst/>
              <a:latin typeface="HCHUWJ+Garet Regular" panose="020B0604020202020204" charset="-18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cs-CZ" sz="2800" kern="0" dirty="0">
                <a:effectLst/>
                <a:latin typeface="HCHUWJ+Garet Regular" panose="020B0604020202020204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Šanon silný (na portfolio)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cs-CZ" sz="2400" u="heavy" kern="0" dirty="0">
                <a:uFill>
                  <a:solidFill>
                    <a:srgbClr val="8DD873"/>
                  </a:solidFill>
                </a:uFill>
                <a:latin typeface="HCHUWJ+Garet Regular" panose="020B0604020202020204" charset="-18"/>
                <a:ea typeface="Aptos" panose="020B0004020202020204" pitchFamily="34" charset="0"/>
                <a:cs typeface="Times New Roman" panose="02020603050405020304" pitchFamily="18" charset="0"/>
              </a:rPr>
              <a:t>Balík </a:t>
            </a:r>
            <a:r>
              <a:rPr lang="cs-CZ" sz="2400" u="heavy" kern="0" dirty="0" err="1">
                <a:uFill>
                  <a:solidFill>
                    <a:srgbClr val="8DD873"/>
                  </a:solidFill>
                </a:uFill>
                <a:latin typeface="HCHUWJ+Garet Regular" panose="020B0604020202020204" charset="-18"/>
                <a:ea typeface="Aptos" panose="020B0004020202020204" pitchFamily="34" charset="0"/>
                <a:cs typeface="Times New Roman" panose="02020603050405020304" pitchFamily="18" charset="0"/>
              </a:rPr>
              <a:t>euroobalů</a:t>
            </a:r>
            <a:endParaRPr lang="cs-CZ" sz="2400" u="heavy" kern="0" dirty="0">
              <a:uFill>
                <a:solidFill>
                  <a:srgbClr val="8DD873"/>
                </a:solidFill>
              </a:uFill>
              <a:latin typeface="HCHUWJ+Garet Regular" panose="020B0604020202020204" charset="-18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cs-CZ" sz="2400" u="heavy" kern="0" dirty="0">
                <a:effectLst/>
                <a:uFill>
                  <a:solidFill>
                    <a:srgbClr val="8DD873"/>
                  </a:solidFill>
                </a:uFill>
                <a:latin typeface="HCHUWJ+Garet Regular" panose="020B0604020202020204" charset="-18"/>
                <a:ea typeface="Aptos" panose="020B0004020202020204" pitchFamily="34" charset="0"/>
                <a:cs typeface="Times New Roman" panose="02020603050405020304" pitchFamily="18" charset="0"/>
              </a:rPr>
              <a:t>Barevné </a:t>
            </a:r>
            <a:r>
              <a:rPr lang="cs-CZ" sz="2400" u="heavy" kern="0" dirty="0" err="1">
                <a:effectLst/>
                <a:uFill>
                  <a:solidFill>
                    <a:srgbClr val="8DD873"/>
                  </a:solidFill>
                </a:uFill>
                <a:latin typeface="HCHUWJ+Garet Regular" panose="020B0604020202020204" charset="-18"/>
                <a:ea typeface="Aptos" panose="020B0004020202020204" pitchFamily="34" charset="0"/>
                <a:cs typeface="Times New Roman" panose="02020603050405020304" pitchFamily="18" charset="0"/>
              </a:rPr>
              <a:t>rozlišovače</a:t>
            </a:r>
            <a:r>
              <a:rPr lang="cs-CZ" sz="2400" u="heavy" kern="0" dirty="0">
                <a:effectLst/>
                <a:uFill>
                  <a:solidFill>
                    <a:srgbClr val="8DD873"/>
                  </a:solidFill>
                </a:uFill>
                <a:latin typeface="HCHUWJ+Garet Regular" panose="020B0604020202020204" charset="-18"/>
                <a:ea typeface="Aptos" panose="020B0004020202020204" pitchFamily="34" charset="0"/>
                <a:cs typeface="Times New Roman" panose="02020603050405020304" pitchFamily="18" charset="0"/>
              </a:rPr>
              <a:t> do šanonu (na jednotlivé předměty)</a:t>
            </a:r>
            <a:endParaRPr lang="cs-CZ" sz="2400" kern="100" dirty="0">
              <a:effectLst/>
              <a:latin typeface="HCHUWJ+Garet Regular" panose="020B0604020202020204" charset="-18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cs-CZ" sz="2800" u="heavy" kern="0" dirty="0">
                <a:effectLst/>
                <a:uFill>
                  <a:solidFill>
                    <a:srgbClr val="8DD873"/>
                  </a:solidFill>
                </a:uFill>
                <a:latin typeface="HCHUWJ+Garet Regular" panose="020B0604020202020204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4x složky uzavíratelné barevné </a:t>
            </a:r>
            <a:r>
              <a:rPr lang="cs-CZ" sz="2800" u="heavy" kern="0" dirty="0">
                <a:uFill>
                  <a:solidFill>
                    <a:srgbClr val="8DD873"/>
                  </a:solidFill>
                </a:uFill>
                <a:latin typeface="HCHUWJ+Garet Regular" panose="020B0604020202020204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cs-CZ" sz="2800" u="heavy" kern="0" dirty="0">
                <a:effectLst/>
                <a:uFill>
                  <a:solidFill>
                    <a:srgbClr val="8DD873"/>
                  </a:solidFill>
                </a:uFill>
                <a:latin typeface="HCHUWJ+Garet Regular" panose="020B0604020202020204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Český jazyk – červená, Matematika – modrá, Anglický jazyk – zelená, Etika – žlutá)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cs-CZ" sz="2800" kern="0" dirty="0">
                <a:effectLst/>
                <a:latin typeface="HCHUWJ+Garet Regular" panose="020B0604020202020204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Šanon A5 (na čítanku)</a:t>
            </a:r>
            <a:endParaRPr lang="cs-CZ" sz="2400" kern="100" dirty="0">
              <a:effectLst/>
              <a:latin typeface="HCHUWJ+Garet Regular" panose="020B0604020202020204" charset="-18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sz="4000" dirty="0">
              <a:latin typeface="HCHUWJ+Garet Regular" panose="020B060402020202020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789465929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4FD541A48096A46A3E6807FEDAD7171" ma:contentTypeVersion="13" ma:contentTypeDescription="Vytvoří nový dokument" ma:contentTypeScope="" ma:versionID="3fb84e72d840bd7c5a7a48990e081037">
  <xsd:schema xmlns:xsd="http://www.w3.org/2001/XMLSchema" xmlns:xs="http://www.w3.org/2001/XMLSchema" xmlns:p="http://schemas.microsoft.com/office/2006/metadata/properties" xmlns:ns2="37ab243e-3410-4363-a765-070454c516ba" xmlns:ns3="6cc2b7d2-281a-4685-93f7-15f43c2771b7" targetNamespace="http://schemas.microsoft.com/office/2006/metadata/properties" ma:root="true" ma:fieldsID="feb1ae99fbc3c20da620cb68ae138240" ns2:_="" ns3:_="">
    <xsd:import namespace="37ab243e-3410-4363-a765-070454c516ba"/>
    <xsd:import namespace="6cc2b7d2-281a-4685-93f7-15f43c2771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ab243e-3410-4363-a765-070454c516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Značky obrázků" ma:readOnly="false" ma:fieldId="{5cf76f15-5ced-4ddc-b409-7134ff3c332f}" ma:taxonomyMulti="true" ma:sspId="85f072a8-cda0-4d97-ae34-bd51c1b5078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c2b7d2-281a-4685-93f7-15f43c2771b7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4cd6d3bf-0d07-4b6e-9d01-092bc4551265}" ma:internalName="TaxCatchAll" ma:showField="CatchAllData" ma:web="6cc2b7d2-281a-4685-93f7-15f43c2771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323A69-CB1B-416E-BF23-DC1548FE710A}"/>
</file>

<file path=customXml/itemProps2.xml><?xml version="1.0" encoding="utf-8"?>
<ds:datastoreItem xmlns:ds="http://schemas.openxmlformats.org/officeDocument/2006/customXml" ds:itemID="{EEC3CC73-0359-4089-8105-71B8D8E8F90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505</TotalTime>
  <Words>1610</Words>
  <Application>Microsoft Office PowerPoint</Application>
  <PresentationFormat>Vlastní</PresentationFormat>
  <Paragraphs>245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13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8" baseType="lpstr">
      <vt:lpstr>MGFSRU+Bebas Neue Bold</vt:lpstr>
      <vt:lpstr>Calibri</vt:lpstr>
      <vt:lpstr>Bahnschrift SemiBold</vt:lpstr>
      <vt:lpstr>SEQIPK+Garet Bold</vt:lpstr>
      <vt:lpstr>UKUFLV+Bebas Neue Bold</vt:lpstr>
      <vt:lpstr>MRNWPI+Garet Regular</vt:lpstr>
      <vt:lpstr>VVKLBQ+Garet Bold</vt:lpstr>
      <vt:lpstr>DWSQFQ+Garet Regular</vt:lpstr>
      <vt:lpstr>Aptos</vt:lpstr>
      <vt:lpstr>Courier New</vt:lpstr>
      <vt:lpstr>Arial</vt:lpstr>
      <vt:lpstr>HCHUWJ+Garet Regular</vt:lpstr>
      <vt:lpstr>KUWMWH+Garet Bold</vt:lpstr>
      <vt:lpstr>Theme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doc2pdf</dc:creator>
  <cp:lastModifiedBy>Mgr. Jana Loubová</cp:lastModifiedBy>
  <cp:revision>11</cp:revision>
  <dcterms:modified xsi:type="dcterms:W3CDTF">2024-07-17T08:48:28Z</dcterms:modified>
</cp:coreProperties>
</file>